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  <p:sldId id="265" r:id="rId9"/>
    <p:sldId id="266" r:id="rId10"/>
    <p:sldId id="267" r:id="rId11"/>
    <p:sldId id="259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64350" cy="99964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gmina%20chojnic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mina%20chojni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3724693811395933"/>
          <c:y val="0.10039968841727487"/>
          <c:w val="0.51279371892325298"/>
          <c:h val="0.67321657916542821"/>
        </c:manualLayout>
      </c:layout>
      <c:pie3DChart>
        <c:varyColors val="1"/>
        <c:ser>
          <c:idx val="0"/>
          <c:order val="0"/>
          <c:explosion val="15"/>
          <c:dPt>
            <c:idx val="0"/>
            <c:explosion val="10"/>
          </c:dPt>
          <c:dPt>
            <c:idx val="1"/>
            <c:explosion val="14"/>
          </c:dPt>
          <c:dPt>
            <c:idx val="2"/>
            <c:explosion val="14"/>
          </c:dPt>
          <c:dLbls>
            <c:dLbl>
              <c:idx val="0"/>
              <c:layout>
                <c:manualLayout>
                  <c:x val="9.0280926011210128E-2"/>
                  <c:y val="-0.25053361573244126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-6.4703516910600237E-2"/>
                  <c:y val="0.11229296656584516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-0.1021761937389781"/>
                  <c:y val="-4.6833015332394007E-2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8.9040059336065562E-3"/>
                  <c:y val="-0.11642664463424941"/>
                </c:manualLayout>
              </c:layout>
              <c:showVal val="1"/>
              <c:showPercent val="1"/>
            </c:dLbl>
            <c:numFmt formatCode="0.00%" sourceLinked="0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Val val="1"/>
            <c:showPercent val="1"/>
            <c:showLeaderLines val="1"/>
          </c:dLbls>
          <c:cat>
            <c:strRef>
              <c:f>'doch. wykres 1'!$A$2:$A$4</c:f>
              <c:strCache>
                <c:ptCount val="3"/>
                <c:pt idx="0">
                  <c:v>dochody własne (podatk, opłaty, doch. z majątku,odsetki, pozostałe, udział w podatkach budżetu państwa)</c:v>
                </c:pt>
                <c:pt idx="1">
                  <c:v>subwencje</c:v>
                </c:pt>
                <c:pt idx="2">
                  <c:v>dotacje celowe</c:v>
                </c:pt>
              </c:strCache>
            </c:strRef>
          </c:cat>
          <c:val>
            <c:numRef>
              <c:f>'doch. wykres 1'!$C$2:$C$4</c:f>
              <c:numCache>
                <c:formatCode>#,##0.00\ "zł"</c:formatCode>
                <c:ptCount val="3"/>
                <c:pt idx="0">
                  <c:v>62923509</c:v>
                </c:pt>
                <c:pt idx="1">
                  <c:v>34741009</c:v>
                </c:pt>
                <c:pt idx="2">
                  <c:v>25241999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'doch. wykres 1'!$A$2:$A$4</c:f>
              <c:strCache>
                <c:ptCount val="3"/>
                <c:pt idx="0">
                  <c:v>dochody własne (podatk, opłaty, doch. z majątku,odsetki, pozostałe, udział w podatkach budżetu państwa)</c:v>
                </c:pt>
                <c:pt idx="1">
                  <c:v>subwencje</c:v>
                </c:pt>
                <c:pt idx="2">
                  <c:v>dotacje celowe</c:v>
                </c:pt>
              </c:strCache>
            </c:strRef>
          </c:cat>
          <c:val>
            <c:numRef>
              <c:f>'doch. wykres 1'!$B$2:$B$4</c:f>
              <c:numCache>
                <c:formatCode>0.00%</c:formatCode>
                <c:ptCount val="3"/>
                <c:pt idx="0">
                  <c:v>0.51196234777363303</c:v>
                </c:pt>
                <c:pt idx="1">
                  <c:v>0.28266205770032521</c:v>
                </c:pt>
                <c:pt idx="2">
                  <c:v>0.20537559452604129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8.0519525258480718E-2"/>
          <c:y val="0.81511917329660366"/>
          <c:w val="0.85422130508738769"/>
          <c:h val="0.16080707967671715"/>
        </c:manualLayout>
      </c:layout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Arkusz1!$A$4</c:f>
              <c:strCache>
                <c:ptCount val="1"/>
                <c:pt idx="0">
                  <c:v>zadłużenie 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33746898263027408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30769230769230782"/>
                </c:manualLayout>
              </c:layout>
              <c:showVal val="1"/>
            </c:dLbl>
            <c:dLbl>
              <c:idx val="2"/>
              <c:layout>
                <c:manualLayout>
                  <c:x val="2.126528798390676E-3"/>
                  <c:y val="0.31100082712986077"/>
                </c:manualLayout>
              </c:layout>
              <c:showVal val="1"/>
            </c:dLbl>
            <c:dLbl>
              <c:idx val="3"/>
              <c:layout>
                <c:manualLayout>
                  <c:x val="2.126528798390676E-3"/>
                  <c:y val="0.2944582299421015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0.29776674937965369"/>
                </c:manualLayout>
              </c:layout>
              <c:showVal val="1"/>
            </c:dLbl>
            <c:dLbl>
              <c:idx val="5"/>
              <c:layout>
                <c:manualLayout>
                  <c:x val="4.2530575967813424E-3"/>
                  <c:y val="0.30107526881720498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600" b="1"/>
                </a:pPr>
                <a:endParaRPr lang="pl-PL"/>
              </a:p>
            </c:txPr>
            <c:showVal val="1"/>
          </c:dLbls>
          <c:cat>
            <c:strRef>
              <c:f>Arkusz1!$B$3:$G$3</c:f>
              <c:strCache>
                <c:ptCount val="6"/>
                <c:pt idx="0">
                  <c:v> wyk. 2013</c:v>
                </c:pt>
                <c:pt idx="1">
                  <c:v>wyk. 2014</c:v>
                </c:pt>
                <c:pt idx="2">
                  <c:v> plan 2015</c:v>
                </c:pt>
                <c:pt idx="3">
                  <c:v> proj. 2016</c:v>
                </c:pt>
                <c:pt idx="4">
                  <c:v> proj. 2017</c:v>
                </c:pt>
                <c:pt idx="5">
                  <c:v>proj. 2018</c:v>
                </c:pt>
              </c:strCache>
            </c:strRef>
          </c:cat>
          <c:val>
            <c:numRef>
              <c:f>Arkusz1!$B$4:$G$4</c:f>
              <c:numCache>
                <c:formatCode>#,##0.00\ "zł"</c:formatCode>
                <c:ptCount val="6"/>
                <c:pt idx="0">
                  <c:v>54012100</c:v>
                </c:pt>
                <c:pt idx="1">
                  <c:v>46262200</c:v>
                </c:pt>
                <c:pt idx="2">
                  <c:v>37386300</c:v>
                </c:pt>
                <c:pt idx="3">
                  <c:v>39700400</c:v>
                </c:pt>
                <c:pt idx="4">
                  <c:v>37659500</c:v>
                </c:pt>
                <c:pt idx="5">
                  <c:v>37197000</c:v>
                </c:pt>
              </c:numCache>
            </c:numRef>
          </c:val>
        </c:ser>
        <c:shape val="box"/>
        <c:axId val="64260352"/>
        <c:axId val="64270336"/>
        <c:axId val="0"/>
      </c:bar3DChart>
      <c:catAx>
        <c:axId val="6426035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4270336"/>
        <c:crosses val="autoZero"/>
        <c:auto val="1"/>
        <c:lblAlgn val="ctr"/>
        <c:lblOffset val="100"/>
      </c:catAx>
      <c:valAx>
        <c:axId val="64270336"/>
        <c:scaling>
          <c:orientation val="minMax"/>
        </c:scaling>
        <c:axPos val="l"/>
        <c:majorGridlines/>
        <c:numFmt formatCode="#,##0.00\ &quot;zł&quot;" sourceLinked="1"/>
        <c:tickLblPos val="nextTo"/>
        <c:crossAx val="64260352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Arkusz1!$A$5</c:f>
              <c:strCache>
                <c:ptCount val="1"/>
                <c:pt idx="0">
                  <c:v>zadłużenie w stosunku do dochodów %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20709219858156075"/>
                </c:manualLayout>
              </c:layout>
              <c:showVal val="1"/>
            </c:dLbl>
            <c:dLbl>
              <c:idx val="1"/>
              <c:layout>
                <c:manualLayout>
                  <c:x val="4.5307442211160584E-3"/>
                  <c:y val="0.17304964539007123"/>
                </c:manualLayout>
              </c:layout>
              <c:showVal val="1"/>
            </c:dLbl>
            <c:dLbl>
              <c:idx val="2"/>
              <c:layout>
                <c:manualLayout>
                  <c:x val="2.2653721105580092E-3"/>
                  <c:y val="0.15319148936170252"/>
                </c:manualLayout>
              </c:layout>
              <c:showVal val="1"/>
            </c:dLbl>
            <c:dLbl>
              <c:idx val="3"/>
              <c:layout>
                <c:manualLayout>
                  <c:x val="2.2653721105580092E-3"/>
                  <c:y val="0.15886524822695061"/>
                </c:manualLayout>
              </c:layout>
              <c:showVal val="1"/>
            </c:dLbl>
            <c:dLbl>
              <c:idx val="4"/>
              <c:layout>
                <c:manualLayout>
                  <c:x val="2.2653721105580092E-3"/>
                  <c:y val="0.15886524822695072"/>
                </c:manualLayout>
              </c:layout>
              <c:showVal val="1"/>
            </c:dLbl>
            <c:dLbl>
              <c:idx val="5"/>
              <c:layout>
                <c:manualLayout>
                  <c:x val="2.2653721105580092E-3"/>
                  <c:y val="0.17872340425531924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800" b="1"/>
                </a:pPr>
                <a:endParaRPr lang="pl-PL"/>
              </a:p>
            </c:txPr>
            <c:showVal val="1"/>
          </c:dLbls>
          <c:cat>
            <c:strRef>
              <c:f>Arkusz1!$B$3:$G$3</c:f>
              <c:strCache>
                <c:ptCount val="6"/>
                <c:pt idx="0">
                  <c:v> wyk. 2013</c:v>
                </c:pt>
                <c:pt idx="1">
                  <c:v>wyk. 2014</c:v>
                </c:pt>
                <c:pt idx="2">
                  <c:v> plan 2015</c:v>
                </c:pt>
                <c:pt idx="3">
                  <c:v> proj. 2016</c:v>
                </c:pt>
                <c:pt idx="4">
                  <c:v> proj. 2017</c:v>
                </c:pt>
                <c:pt idx="5">
                  <c:v>proj. 2018</c:v>
                </c:pt>
              </c:strCache>
            </c:strRef>
          </c:cat>
          <c:val>
            <c:numRef>
              <c:f>Arkusz1!$B$5:$G$5</c:f>
              <c:numCache>
                <c:formatCode>0.00%</c:formatCode>
                <c:ptCount val="6"/>
                <c:pt idx="0">
                  <c:v>0.50647014126244827</c:v>
                </c:pt>
                <c:pt idx="1">
                  <c:v>0.38567429680500898</c:v>
                </c:pt>
                <c:pt idx="2">
                  <c:v>0.29465634995732148</c:v>
                </c:pt>
                <c:pt idx="3">
                  <c:v>0.32301297741599855</c:v>
                </c:pt>
                <c:pt idx="4">
                  <c:v>0.27411321577844877</c:v>
                </c:pt>
                <c:pt idx="5">
                  <c:v>0.26047651355047202</c:v>
                </c:pt>
              </c:numCache>
            </c:numRef>
          </c:val>
        </c:ser>
        <c:shape val="box"/>
        <c:axId val="64310656"/>
        <c:axId val="64312448"/>
        <c:axId val="0"/>
      </c:bar3DChart>
      <c:catAx>
        <c:axId val="64310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4312448"/>
        <c:crosses val="autoZero"/>
        <c:auto val="1"/>
        <c:lblAlgn val="ctr"/>
        <c:lblOffset val="100"/>
      </c:catAx>
      <c:valAx>
        <c:axId val="64312448"/>
        <c:scaling>
          <c:orientation val="minMax"/>
        </c:scaling>
        <c:axPos val="l"/>
        <c:majorGridlines/>
        <c:numFmt formatCode="0.00%" sourceLinked="1"/>
        <c:tickLblPos val="nextTo"/>
        <c:crossAx val="64310656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>
        <c:manualLayout>
          <c:layoutTarget val="inner"/>
          <c:xMode val="edge"/>
          <c:yMode val="edge"/>
          <c:x val="0.14263345038140829"/>
          <c:y val="2.934520944169763E-2"/>
          <c:w val="0.84905931754127595"/>
          <c:h val="0.7987159467722913"/>
        </c:manualLayout>
      </c:layout>
      <c:bar3DChart>
        <c:barDir val="col"/>
        <c:grouping val="clustered"/>
        <c:ser>
          <c:idx val="0"/>
          <c:order val="0"/>
          <c:tx>
            <c:strRef>
              <c:f>Arkusz1!$A$4</c:f>
              <c:strCache>
                <c:ptCount val="1"/>
                <c:pt idx="0">
                  <c:v>zadłużenie </c:v>
                </c:pt>
              </c:strCache>
            </c:strRef>
          </c:tx>
          <c:dLbls>
            <c:dLbl>
              <c:idx val="0"/>
              <c:layout>
                <c:manualLayout>
                  <c:x val="4.4205193453718071E-4"/>
                  <c:y val="0.24955041071263942"/>
                </c:manualLayout>
              </c:layout>
              <c:showVal val="1"/>
            </c:dLbl>
            <c:dLbl>
              <c:idx val="1"/>
              <c:layout>
                <c:manualLayout>
                  <c:x val="-3.2696910708341267E-3"/>
                  <c:y val="0.21341573184769613"/>
                </c:manualLayout>
              </c:layout>
              <c:showVal val="1"/>
            </c:dLbl>
            <c:dLbl>
              <c:idx val="2"/>
              <c:layout>
                <c:manualLayout>
                  <c:x val="4.4743276472461639E-3"/>
                  <c:y val="0.17335884041031929"/>
                </c:manualLayout>
              </c:layout>
              <c:showVal val="1"/>
            </c:dLbl>
            <c:dLbl>
              <c:idx val="3"/>
              <c:layout>
                <c:manualLayout>
                  <c:x val="5.9943643824537153E-17"/>
                  <c:y val="0.18364158893938551"/>
                </c:manualLayout>
              </c:layout>
              <c:showVal val="1"/>
            </c:dLbl>
            <c:dLbl>
              <c:idx val="4"/>
              <c:layout>
                <c:manualLayout>
                  <c:x val="-1.6349742634119773E-3"/>
                  <c:y val="0.17521755209897485"/>
                </c:manualLayout>
              </c:layout>
              <c:showVal val="1"/>
            </c:dLbl>
            <c:dLbl>
              <c:idx val="5"/>
              <c:layout>
                <c:manualLayout>
                  <c:x val="-4.3022183180451683E-3"/>
                  <c:y val="0.17257443951965279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Arkusz1!$B$3:$G$3</c:f>
              <c:strCache>
                <c:ptCount val="6"/>
                <c:pt idx="0">
                  <c:v> wyk. 2013</c:v>
                </c:pt>
                <c:pt idx="1">
                  <c:v>wyk. 2014</c:v>
                </c:pt>
                <c:pt idx="2">
                  <c:v> plan 2015</c:v>
                </c:pt>
                <c:pt idx="3">
                  <c:v> proj. 2016</c:v>
                </c:pt>
                <c:pt idx="4">
                  <c:v> proj. 2017</c:v>
                </c:pt>
                <c:pt idx="5">
                  <c:v>proj. 2018</c:v>
                </c:pt>
              </c:strCache>
            </c:strRef>
          </c:cat>
          <c:val>
            <c:numRef>
              <c:f>Arkusz1!$B$4:$G$4</c:f>
              <c:numCache>
                <c:formatCode>#,##0.00\ "zł"</c:formatCode>
                <c:ptCount val="6"/>
                <c:pt idx="0">
                  <c:v>54012100</c:v>
                </c:pt>
                <c:pt idx="1">
                  <c:v>46262200</c:v>
                </c:pt>
                <c:pt idx="2">
                  <c:v>37386300</c:v>
                </c:pt>
                <c:pt idx="3">
                  <c:v>39700400</c:v>
                </c:pt>
                <c:pt idx="4">
                  <c:v>37659500</c:v>
                </c:pt>
                <c:pt idx="5">
                  <c:v>37197000</c:v>
                </c:pt>
              </c:numCache>
            </c:numRef>
          </c:val>
        </c:ser>
        <c:ser>
          <c:idx val="1"/>
          <c:order val="1"/>
          <c:tx>
            <c:strRef>
              <c:f>Arkusz1!$A$6</c:f>
              <c:strCache>
                <c:ptCount val="1"/>
                <c:pt idx="0">
                  <c:v>dochód</c:v>
                </c:pt>
              </c:strCache>
            </c:strRef>
          </c:tx>
          <c:dLbls>
            <c:dLbl>
              <c:idx val="0"/>
              <c:layout>
                <c:manualLayout>
                  <c:x val="-1.0325272472110441E-3"/>
                  <c:y val="0.22146577866408765"/>
                </c:manualLayout>
              </c:layout>
              <c:showVal val="1"/>
            </c:dLbl>
            <c:dLbl>
              <c:idx val="1"/>
              <c:layout>
                <c:manualLayout>
                  <c:x val="-2.6659567746840449E-3"/>
                  <c:y val="0.22291407948609579"/>
                </c:manualLayout>
              </c:layout>
              <c:showVal val="1"/>
            </c:dLbl>
            <c:dLbl>
              <c:idx val="2"/>
              <c:layout>
                <c:manualLayout>
                  <c:x val="2.2387085595620597E-3"/>
                  <c:y val="0.22593139020853742"/>
                </c:manualLayout>
              </c:layout>
              <c:showVal val="1"/>
            </c:dLbl>
            <c:dLbl>
              <c:idx val="3"/>
              <c:layout>
                <c:manualLayout>
                  <c:x val="6.038630241449952E-4"/>
                  <c:y val="0.22241917226455019"/>
                </c:manualLayout>
              </c:layout>
              <c:showVal val="1"/>
            </c:dLbl>
            <c:dLbl>
              <c:idx val="4"/>
              <c:layout>
                <c:manualLayout>
                  <c:x val="-2.6658280466891303E-3"/>
                  <c:y val="0.18591050337558776"/>
                </c:manualLayout>
              </c:layout>
              <c:showVal val="1"/>
            </c:dLbl>
            <c:dLbl>
              <c:idx val="5"/>
              <c:layout>
                <c:manualLayout>
                  <c:x val="2.2387085595620597E-3"/>
                  <c:y val="0.15369824520217845"/>
                </c:manualLayout>
              </c:layout>
              <c:showVal val="1"/>
            </c:dLbl>
            <c:txPr>
              <a:bodyPr rot="-5400000" vert="horz" anchor="ctr" anchorCtr="1"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Arkusz1!$B$3:$G$3</c:f>
              <c:strCache>
                <c:ptCount val="6"/>
                <c:pt idx="0">
                  <c:v> wyk. 2013</c:v>
                </c:pt>
                <c:pt idx="1">
                  <c:v>wyk. 2014</c:v>
                </c:pt>
                <c:pt idx="2">
                  <c:v> plan 2015</c:v>
                </c:pt>
                <c:pt idx="3">
                  <c:v> proj. 2016</c:v>
                </c:pt>
                <c:pt idx="4">
                  <c:v> proj. 2017</c:v>
                </c:pt>
                <c:pt idx="5">
                  <c:v>proj. 2018</c:v>
                </c:pt>
              </c:strCache>
            </c:strRef>
          </c:cat>
          <c:val>
            <c:numRef>
              <c:f>Arkusz1!$B$6:$G$6</c:f>
              <c:numCache>
                <c:formatCode>#,##0.00\ "zł"</c:formatCode>
                <c:ptCount val="6"/>
                <c:pt idx="0">
                  <c:v>106644194</c:v>
                </c:pt>
                <c:pt idx="1">
                  <c:v>119951473</c:v>
                </c:pt>
                <c:pt idx="2">
                  <c:v>126881026</c:v>
                </c:pt>
                <c:pt idx="3">
                  <c:v>122906517</c:v>
                </c:pt>
                <c:pt idx="4">
                  <c:v>137386663</c:v>
                </c:pt>
                <c:pt idx="5">
                  <c:v>142803662</c:v>
                </c:pt>
              </c:numCache>
            </c:numRef>
          </c:val>
        </c:ser>
        <c:shape val="box"/>
        <c:axId val="64444672"/>
        <c:axId val="64471040"/>
        <c:axId val="0"/>
      </c:bar3DChart>
      <c:catAx>
        <c:axId val="6444467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64471040"/>
        <c:crosses val="autoZero"/>
        <c:auto val="1"/>
        <c:lblAlgn val="ctr"/>
        <c:lblOffset val="100"/>
      </c:catAx>
      <c:valAx>
        <c:axId val="64471040"/>
        <c:scaling>
          <c:orientation val="minMax"/>
        </c:scaling>
        <c:axPos val="l"/>
        <c:majorGridlines/>
        <c:numFmt formatCode="#,##0.00\ &quot;zł&quot;" sourceLinked="1"/>
        <c:tickLblPos val="nextTo"/>
        <c:crossAx val="64444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055482082939284"/>
          <c:y val="0.90440964831826243"/>
          <c:w val="0.48950467784660751"/>
          <c:h val="9.559035168173767E-2"/>
        </c:manualLayout>
      </c:layout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4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1329340987677875E-2"/>
          <c:y val="7.0806021553160806E-2"/>
          <c:w val="0.91150196684144236"/>
          <c:h val="0.81836700684050978"/>
        </c:manualLayout>
      </c:layout>
      <c:bar3DChart>
        <c:barDir val="col"/>
        <c:grouping val="clustered"/>
        <c:ser>
          <c:idx val="0"/>
          <c:order val="0"/>
          <c:tx>
            <c:strRef>
              <c:f>Arkusz1!$A$8</c:f>
              <c:strCache>
                <c:ptCount val="1"/>
                <c:pt idx="0">
                  <c:v>roczna spłata zadłużenia w %</c:v>
                </c:pt>
              </c:strCache>
            </c:strRef>
          </c:tx>
          <c:dLbls>
            <c:dLbl>
              <c:idx val="0"/>
              <c:layout>
                <c:manualLayout>
                  <c:x val="1.0925531381468935E-2"/>
                  <c:y val="-2.0156490548669186E-2"/>
                </c:manualLayout>
              </c:layout>
              <c:showVal val="1"/>
            </c:dLbl>
            <c:dLbl>
              <c:idx val="1"/>
              <c:layout>
                <c:manualLayout>
                  <c:x val="1.4047111776174324E-2"/>
                  <c:y val="-1.2597806592918247E-2"/>
                </c:manualLayout>
              </c:layout>
              <c:showVal val="1"/>
            </c:dLbl>
            <c:dLbl>
              <c:idx val="2"/>
              <c:layout>
                <c:manualLayout>
                  <c:x val="1.7168692170879726E-2"/>
                  <c:y val="-1.5117367911501891E-2"/>
                </c:manualLayout>
              </c:layout>
              <c:showVal val="1"/>
            </c:dLbl>
            <c:dLbl>
              <c:idx val="3"/>
              <c:layout>
                <c:manualLayout>
                  <c:x val="1.0925531381468935E-2"/>
                  <c:y val="-1.2597806592918247E-2"/>
                </c:manualLayout>
              </c:layout>
              <c:showVal val="1"/>
            </c:dLbl>
            <c:dLbl>
              <c:idx val="4"/>
              <c:layout>
                <c:manualLayout>
                  <c:x val="1.4047111776174324E-2"/>
                  <c:y val="-1.5117367911501844E-2"/>
                </c:manualLayout>
              </c:layout>
              <c:showVal val="1"/>
            </c:dLbl>
            <c:dLbl>
              <c:idx val="5"/>
              <c:layout>
                <c:manualLayout>
                  <c:x val="1.7168692170879841E-2"/>
                  <c:y val="-1.7636929230085602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Val val="1"/>
          </c:dLbls>
          <c:cat>
            <c:strRef>
              <c:f>Arkusz1!$B$3:$G$3</c:f>
              <c:strCache>
                <c:ptCount val="6"/>
                <c:pt idx="0">
                  <c:v> wyk. 2013</c:v>
                </c:pt>
                <c:pt idx="1">
                  <c:v>wyk. 2014</c:v>
                </c:pt>
                <c:pt idx="2">
                  <c:v> plan 2015</c:v>
                </c:pt>
                <c:pt idx="3">
                  <c:v> proj. 2016</c:v>
                </c:pt>
                <c:pt idx="4">
                  <c:v> proj. 2017</c:v>
                </c:pt>
                <c:pt idx="5">
                  <c:v>proj. 2018</c:v>
                </c:pt>
              </c:strCache>
            </c:strRef>
          </c:cat>
          <c:val>
            <c:numRef>
              <c:f>Arkusz1!$B$8:$G$8</c:f>
              <c:numCache>
                <c:formatCode>0.00%</c:formatCode>
                <c:ptCount val="6"/>
                <c:pt idx="0">
                  <c:v>9.0252451999402836E-2</c:v>
                </c:pt>
                <c:pt idx="1">
                  <c:v>6.4608627190430631E-2</c:v>
                </c:pt>
                <c:pt idx="2">
                  <c:v>6.9954509983234214E-2</c:v>
                </c:pt>
                <c:pt idx="3">
                  <c:v>6.2534519630069743E-2</c:v>
                </c:pt>
                <c:pt idx="4">
                  <c:v>5.8527515148977742E-2</c:v>
                </c:pt>
                <c:pt idx="5">
                  <c:v>5.2257063267747303E-2</c:v>
                </c:pt>
              </c:numCache>
            </c:numRef>
          </c:val>
        </c:ser>
        <c:shape val="box"/>
        <c:axId val="64582400"/>
        <c:axId val="64583936"/>
        <c:axId val="0"/>
      </c:bar3DChart>
      <c:catAx>
        <c:axId val="64582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64583936"/>
        <c:crosses val="autoZero"/>
        <c:auto val="1"/>
        <c:lblAlgn val="ctr"/>
        <c:lblOffset val="100"/>
      </c:catAx>
      <c:valAx>
        <c:axId val="64583936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b="0"/>
            </a:pPr>
            <a:endParaRPr lang="pl-PL"/>
          </a:p>
        </c:txPr>
        <c:crossAx val="6458240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2437714516454675"/>
          <c:y val="0.156900877972623"/>
          <c:w val="0.79153551959851165"/>
          <c:h val="0.64447535800115774"/>
        </c:manualLayout>
      </c:layout>
      <c:barChart>
        <c:barDir val="col"/>
        <c:grouping val="stacked"/>
        <c:ser>
          <c:idx val="0"/>
          <c:order val="0"/>
          <c:tx>
            <c:strRef>
              <c:f>'doch. wykres 2'!$A$3</c:f>
              <c:strCache>
                <c:ptCount val="1"/>
                <c:pt idx="0">
                  <c:v>dochody własne (podatk, opłaty, doch. z majątku,odsetki, pozostałe, udział w podatkach budżetu państwa)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9248928481630696E-2"/>
                </c:manualLayout>
              </c:layout>
              <c:showVal val="1"/>
            </c:dLbl>
            <c:dLbl>
              <c:idx val="1"/>
              <c:layout>
                <c:manualLayout>
                  <c:x val="-5.8608058608058608E-3"/>
                  <c:y val="-3.0131885930803019E-3"/>
                </c:manualLayout>
              </c:layout>
              <c:showVal val="1"/>
            </c:dLbl>
            <c:dLbl>
              <c:idx val="2"/>
              <c:layout>
                <c:manualLayout>
                  <c:x val="-2.9304029304029313E-3"/>
                  <c:y val="4.051030148696928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2.5935162094763146E-2"/>
                </c:manualLayout>
              </c:layout>
              <c:showVal val="1"/>
            </c:dLbl>
            <c:dLbl>
              <c:idx val="4"/>
              <c:layout>
                <c:manualLayout>
                  <c:x val="2.9304029304029313E-3"/>
                  <c:y val="3.1920247165519729E-2"/>
                </c:manualLayout>
              </c:layout>
              <c:showVal val="1"/>
            </c:dLbl>
            <c:dLbl>
              <c:idx val="6"/>
              <c:layout>
                <c:manualLayout>
                  <c:x val="1.0744686621274063E-16"/>
                  <c:y val="-3.5910224438902807E-2"/>
                </c:manualLayout>
              </c:layout>
              <c:showVal val="1"/>
            </c:dLbl>
            <c:numFmt formatCode="#,##0.00\ _z_ł" sourceLinked="0"/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'doch. wykres 2'!$B$2:$H$2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'doch. wykres 2'!$B$3:$H$3</c:f>
              <c:numCache>
                <c:formatCode>#,##0\ _z_ł</c:formatCode>
                <c:ptCount val="7"/>
                <c:pt idx="0">
                  <c:v>54976103.960000001</c:v>
                </c:pt>
                <c:pt idx="1">
                  <c:v>53244064.230000012</c:v>
                </c:pt>
                <c:pt idx="2">
                  <c:v>61610754</c:v>
                </c:pt>
                <c:pt idx="3">
                  <c:v>69206300</c:v>
                </c:pt>
                <c:pt idx="4">
                  <c:v>62923509</c:v>
                </c:pt>
                <c:pt idx="5">
                  <c:v>65746075</c:v>
                </c:pt>
                <c:pt idx="6">
                  <c:v>68674869</c:v>
                </c:pt>
              </c:numCache>
            </c:numRef>
          </c:val>
        </c:ser>
        <c:ser>
          <c:idx val="1"/>
          <c:order val="1"/>
          <c:tx>
            <c:strRef>
              <c:f>'doch. wykres 2'!$A$4</c:f>
              <c:strCache>
                <c:ptCount val="1"/>
                <c:pt idx="0">
                  <c:v>subwencje</c:v>
                </c:pt>
              </c:strCache>
            </c:strRef>
          </c:tx>
          <c:dLbls>
            <c:dLbl>
              <c:idx val="0"/>
              <c:layout>
                <c:manualLayout>
                  <c:x val="-1.4652014652014661E-3"/>
                  <c:y val="-9.975062344139661E-3"/>
                </c:manualLayout>
              </c:layout>
              <c:showVal val="1"/>
            </c:dLbl>
            <c:dLbl>
              <c:idx val="1"/>
              <c:layout>
                <c:manualLayout>
                  <c:x val="2.9304029304029313E-3"/>
                  <c:y val="6.3107023196253068E-3"/>
                </c:manualLayout>
              </c:layout>
              <c:showVal val="1"/>
            </c:dLbl>
            <c:dLbl>
              <c:idx val="2"/>
              <c:layout>
                <c:manualLayout>
                  <c:x val="4.3956043956043982E-3"/>
                  <c:y val="3.7055458750197352E-3"/>
                </c:manualLayout>
              </c:layout>
              <c:showVal val="1"/>
            </c:dLbl>
            <c:dLbl>
              <c:idx val="3"/>
              <c:layout>
                <c:manualLayout>
                  <c:x val="5.3723433106370186E-17"/>
                  <c:y val="-1.1887750776229541E-2"/>
                </c:manualLayout>
              </c:layout>
              <c:showVal val="1"/>
            </c:dLbl>
            <c:dLbl>
              <c:idx val="4"/>
              <c:layout>
                <c:manualLayout>
                  <c:x val="2.9304029304029313E-3"/>
                  <c:y val="3.7055458750197352E-3"/>
                </c:manualLayout>
              </c:layout>
              <c:showVal val="1"/>
            </c:dLbl>
            <c:dLbl>
              <c:idx val="5"/>
              <c:layout>
                <c:manualLayout>
                  <c:x val="-1.4652014652014656E-3"/>
                  <c:y val="-9.2825943316239799E-3"/>
                </c:manualLayout>
              </c:layout>
              <c:showVal val="1"/>
            </c:dLbl>
            <c:dLbl>
              <c:idx val="6"/>
              <c:layout>
                <c:manualLayout>
                  <c:x val="1.0744686621274063E-16"/>
                  <c:y val="-1.3965087281795529E-2"/>
                </c:manualLayout>
              </c:layout>
              <c:showVal val="1"/>
            </c:dLbl>
            <c:numFmt formatCode="#,##0.00\ _z_ł" sourceLinked="0"/>
            <c:txPr>
              <a:bodyPr rot="0"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'doch. wykres 2'!$B$2:$H$2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'doch. wykres 2'!$B$4:$H$4</c:f>
              <c:numCache>
                <c:formatCode>#,##0\ _z_ł</c:formatCode>
                <c:ptCount val="7"/>
                <c:pt idx="0">
                  <c:v>31195400</c:v>
                </c:pt>
                <c:pt idx="1">
                  <c:v>29973770</c:v>
                </c:pt>
                <c:pt idx="2">
                  <c:v>30800765</c:v>
                </c:pt>
                <c:pt idx="3">
                  <c:v>33692566</c:v>
                </c:pt>
                <c:pt idx="4">
                  <c:v>34741009</c:v>
                </c:pt>
                <c:pt idx="5">
                  <c:v>35088419</c:v>
                </c:pt>
                <c:pt idx="6">
                  <c:v>35439303</c:v>
                </c:pt>
              </c:numCache>
            </c:numRef>
          </c:val>
        </c:ser>
        <c:ser>
          <c:idx val="2"/>
          <c:order val="2"/>
          <c:tx>
            <c:strRef>
              <c:f>'doch. wykres 2'!$A$5</c:f>
              <c:strCache>
                <c:ptCount val="1"/>
                <c:pt idx="0">
                  <c:v>dotacje celowe</c:v>
                </c:pt>
              </c:strCache>
            </c:strRef>
          </c:tx>
          <c:dLbls>
            <c:dLbl>
              <c:idx val="0"/>
              <c:layout>
                <c:manualLayout>
                  <c:x val="5.8608058608058608E-3"/>
                  <c:y val="2.1300630339319022E-3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4652014652014656E-3"/>
                  <c:y val="9.7569568293581488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4.3956043956043982E-3"/>
                  <c:y val="3.6032180634900648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2.930402930402933E-3"/>
                  <c:y val="1.368232960904864E-3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2.9304029304029313E-3"/>
                  <c:y val="7.150886743578241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-1.4652014652014656E-3"/>
                  <c:y val="2.0893146375548497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4652014652015741E-3"/>
                  <c:y val="-3.0603805447012443E-3"/>
                </c:manualLayout>
              </c:layout>
              <c:dLblPos val="ctr"/>
              <c:showVal val="1"/>
            </c:dLbl>
            <c:numFmt formatCode="#,##0.00\ _z_ł" sourceLinked="0"/>
            <c:txPr>
              <a:bodyPr rot="0"/>
              <a:lstStyle/>
              <a:p>
                <a:pPr>
                  <a:defRPr sz="1200" b="1"/>
                </a:pPr>
                <a:endParaRPr lang="pl-PL"/>
              </a:p>
            </c:txPr>
            <c:dLblPos val="inBase"/>
            <c:showVal val="1"/>
          </c:dLbls>
          <c:cat>
            <c:strRef>
              <c:f>'doch. wykres 2'!$B$2:$H$2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'doch. wykres 2'!$B$5:$H$5</c:f>
              <c:numCache>
                <c:formatCode>#,##0\ _z_ł</c:formatCode>
                <c:ptCount val="7"/>
                <c:pt idx="0">
                  <c:v>21473053.459999997</c:v>
                </c:pt>
                <c:pt idx="1">
                  <c:v>23426359.75</c:v>
                </c:pt>
                <c:pt idx="2">
                  <c:v>27539954.310000014</c:v>
                </c:pt>
                <c:pt idx="3">
                  <c:v>23982160</c:v>
                </c:pt>
                <c:pt idx="4">
                  <c:v>25241999</c:v>
                </c:pt>
                <c:pt idx="5">
                  <c:v>36552169</c:v>
                </c:pt>
                <c:pt idx="6">
                  <c:v>38689490</c:v>
                </c:pt>
              </c:numCache>
            </c:numRef>
          </c:val>
        </c:ser>
        <c:overlap val="100"/>
        <c:axId val="63862272"/>
        <c:axId val="63863808"/>
      </c:barChart>
      <c:catAx>
        <c:axId val="63862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3863808"/>
        <c:crosses val="autoZero"/>
        <c:auto val="1"/>
        <c:lblAlgn val="ctr"/>
        <c:lblOffset val="100"/>
      </c:catAx>
      <c:valAx>
        <c:axId val="63863808"/>
        <c:scaling>
          <c:orientation val="minMax"/>
        </c:scaling>
        <c:axPos val="l"/>
        <c:majorGridlines/>
        <c:numFmt formatCode="#,##0\ _z_ł" sourceLinked="1"/>
        <c:tickLblPos val="nextTo"/>
        <c:crossAx val="63862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155472873583125E-2"/>
          <c:y val="0.85835788481552022"/>
          <c:w val="0.8202555449799539"/>
          <c:h val="0.14164215671942892"/>
        </c:manualLayout>
      </c:layout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052186735085082"/>
          <c:y val="4.3686591572786121E-2"/>
          <c:w val="0.82097070298645103"/>
          <c:h val="0.72980444312932191"/>
        </c:manualLayout>
      </c:layout>
      <c:barChart>
        <c:barDir val="col"/>
        <c:grouping val="stacked"/>
        <c:ser>
          <c:idx val="0"/>
          <c:order val="0"/>
          <c:tx>
            <c:strRef>
              <c:f>'doch. wykres 3'!$A$3</c:f>
              <c:strCache>
                <c:ptCount val="1"/>
                <c:pt idx="0">
                  <c:v>dochody własne (podatk, opłaty, doch. z majątku,odsetki, pozostałe, udział w podatkach budżetu państwa)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('doch. wykres 3'!$C$2,'doch. wykres 3'!$E$2,'doch. wykres 3'!$G$2,'doch. wykres 3'!$I$2,'doch. wykres 3'!$K$2,'doch. wykres 3'!$M$2,'doch. wykres 3'!$O$2)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('doch. wykres 3'!$C$3,'doch. wykres 3'!$E$3,'doch. wykres 3'!$G$3,'doch. wykres 3'!$I$3,'doch. wykres 3'!$K$3,'doch. wykres 3'!$M$3,'doch. wykres 3'!$O$3)</c:f>
              <c:numCache>
                <c:formatCode>0.00%</c:formatCode>
                <c:ptCount val="7"/>
                <c:pt idx="0">
                  <c:v>0.51071884665752343</c:v>
                </c:pt>
                <c:pt idx="1">
                  <c:v>0.49926828763708497</c:v>
                </c:pt>
                <c:pt idx="2">
                  <c:v>0.51363065663040708</c:v>
                </c:pt>
                <c:pt idx="3">
                  <c:v>0.54544246828521059</c:v>
                </c:pt>
                <c:pt idx="4">
                  <c:v>0.51196234777363303</c:v>
                </c:pt>
                <c:pt idx="5">
                  <c:v>0.47854772482537117</c:v>
                </c:pt>
                <c:pt idx="6">
                  <c:v>0.48090411715072146</c:v>
                </c:pt>
              </c:numCache>
            </c:numRef>
          </c:val>
        </c:ser>
        <c:ser>
          <c:idx val="1"/>
          <c:order val="1"/>
          <c:tx>
            <c:strRef>
              <c:f>'doch. wykres 3'!$A$4</c:f>
              <c:strCache>
                <c:ptCount val="1"/>
                <c:pt idx="0">
                  <c:v>subwencje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('doch. wykres 3'!$C$2,'doch. wykres 3'!$E$2,'doch. wykres 3'!$G$2,'doch. wykres 3'!$I$2,'doch. wykres 3'!$K$2,'doch. wykres 3'!$M$2,'doch. wykres 3'!$O$2)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('doch. wykres 3'!$C$4,'doch. wykres 3'!$E$4,'doch. wykres 3'!$G$4,'doch. wykres 3'!$I$4,'doch. wykres 3'!$K$4,'doch. wykres 3'!$M$4,'doch. wykres 3'!$O$4)</c:f>
              <c:numCache>
                <c:formatCode>0.00%</c:formatCode>
                <c:ptCount val="7"/>
                <c:pt idx="0">
                  <c:v>0.28980006857197632</c:v>
                </c:pt>
                <c:pt idx="1">
                  <c:v>0.28106330917804906</c:v>
                </c:pt>
                <c:pt idx="2">
                  <c:v>0.25677687943356198</c:v>
                </c:pt>
                <c:pt idx="3">
                  <c:v>0.26554455825412376</c:v>
                </c:pt>
                <c:pt idx="4">
                  <c:v>0.28266205770032521</c:v>
                </c:pt>
                <c:pt idx="5">
                  <c:v>0.25539901933566889</c:v>
                </c:pt>
                <c:pt idx="6">
                  <c:v>0.24816802667147297</c:v>
                </c:pt>
              </c:numCache>
            </c:numRef>
          </c:val>
        </c:ser>
        <c:ser>
          <c:idx val="2"/>
          <c:order val="2"/>
          <c:tx>
            <c:strRef>
              <c:f>'doch. wykres 3'!$A$5</c:f>
              <c:strCache>
                <c:ptCount val="1"/>
                <c:pt idx="0">
                  <c:v>dotacje celowe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('doch. wykres 3'!$C$2,'doch. wykres 3'!$E$2,'doch. wykres 3'!$G$2,'doch. wykres 3'!$I$2,'doch. wykres 3'!$K$2,'doch. wykres 3'!$M$2,'doch. wykres 3'!$O$2)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('doch. wykres 3'!$C$5,'doch. wykres 3'!$E$5,'doch. wykres 3'!$G$5,'doch. wykres 3'!$I$5,'doch. wykres 3'!$K$5,'doch. wykres 3'!$M$5,'doch. wykres 3'!$O$5)</c:f>
              <c:numCache>
                <c:formatCode>0.00%</c:formatCode>
                <c:ptCount val="7"/>
                <c:pt idx="0">
                  <c:v>0.19948108477050083</c:v>
                </c:pt>
                <c:pt idx="1">
                  <c:v>0.21966840318486644</c:v>
                </c:pt>
                <c:pt idx="2">
                  <c:v>0.22959246393603139</c:v>
                </c:pt>
                <c:pt idx="3">
                  <c:v>0.18901297346066551</c:v>
                </c:pt>
                <c:pt idx="4">
                  <c:v>0.20537559452604129</c:v>
                </c:pt>
                <c:pt idx="5">
                  <c:v>0.26605325583896017</c:v>
                </c:pt>
                <c:pt idx="6">
                  <c:v>0.27092785617780601</c:v>
                </c:pt>
              </c:numCache>
            </c:numRef>
          </c:val>
        </c:ser>
        <c:overlap val="100"/>
        <c:axId val="64078976"/>
        <c:axId val="64080512"/>
      </c:barChart>
      <c:catAx>
        <c:axId val="6407897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4080512"/>
        <c:crosses val="autoZero"/>
        <c:auto val="1"/>
        <c:lblAlgn val="ctr"/>
        <c:lblOffset val="100"/>
      </c:catAx>
      <c:valAx>
        <c:axId val="64080512"/>
        <c:scaling>
          <c:orientation val="minMax"/>
        </c:scaling>
        <c:axPos val="l"/>
        <c:majorGridlines/>
        <c:numFmt formatCode="0.00%" sourceLinked="1"/>
        <c:tickLblPos val="nextTo"/>
        <c:crossAx val="6407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46350287295167"/>
          <c:y val="0.8442617708500727"/>
          <c:w val="0.75416287153294959"/>
          <c:h val="0.13829712744940584"/>
        </c:manualLayout>
      </c:layout>
      <c:txPr>
        <a:bodyPr/>
        <a:lstStyle/>
        <a:p>
          <a:pPr>
            <a:defRPr sz="1100" b="0"/>
          </a:pPr>
          <a:endParaRPr lang="pl-PL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2095529208652337"/>
          <c:y val="0.23755877614905532"/>
          <c:w val="0.52131314318074762"/>
          <c:h val="0.5324479878052765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4.4580100736103072E-2"/>
                  <c:y val="-0.1318405389597234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8.9357328045163151E-2"/>
                  <c:y val="6.3411459184273655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8.3838398486697205E-2"/>
                  <c:y val="5.4093050118614296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0949016972548772"/>
                  <c:y val="0.12765493376552933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0.14986572288428129"/>
                  <c:y val="7.4279941117653694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5.2630828629660606E-2"/>
                  <c:y val="-0.15727888894697978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-0.10407496512186946"/>
                  <c:y val="-6.484553186900803E-2"/>
                </c:manualLayout>
              </c:layout>
              <c:showCatName val="1"/>
              <c:showPercent val="1"/>
            </c:dLbl>
            <c:numFmt formatCode="0.00%" sourceLinked="0"/>
            <c:spPr>
              <a:gradFill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CatName val="1"/>
            <c:showPercent val="1"/>
            <c:showLeaderLines val="1"/>
          </c:dLbls>
          <c:cat>
            <c:strRef>
              <c:f>'doch. wykres 4'!$A$17:$A$23</c:f>
              <c:strCache>
                <c:ptCount val="7"/>
                <c:pt idx="0">
                  <c:v>podatki</c:v>
                </c:pt>
                <c:pt idx="1">
                  <c:v>opłaty</c:v>
                </c:pt>
                <c:pt idx="2">
                  <c:v>dochody z majątku</c:v>
                </c:pt>
                <c:pt idx="3">
                  <c:v>odsetki</c:v>
                </c:pt>
                <c:pt idx="4">
                  <c:v>pozostałe</c:v>
                </c:pt>
                <c:pt idx="5">
                  <c:v>udziały w podatku PIT</c:v>
                </c:pt>
                <c:pt idx="6">
                  <c:v>udziały w podatku CIT</c:v>
                </c:pt>
              </c:strCache>
            </c:strRef>
          </c:cat>
          <c:val>
            <c:numRef>
              <c:f>'doch. wykres 4'!$B$17:$B$23</c:f>
              <c:numCache>
                <c:formatCode>#,##0.00\ "zł"</c:formatCode>
                <c:ptCount val="7"/>
                <c:pt idx="0">
                  <c:v>18619600</c:v>
                </c:pt>
                <c:pt idx="1">
                  <c:v>7557000</c:v>
                </c:pt>
                <c:pt idx="2">
                  <c:v>6996500</c:v>
                </c:pt>
                <c:pt idx="3">
                  <c:v>132350</c:v>
                </c:pt>
                <c:pt idx="4">
                  <c:v>1460561</c:v>
                </c:pt>
                <c:pt idx="5">
                  <c:v>27307498</c:v>
                </c:pt>
                <c:pt idx="6">
                  <c:v>850000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>
        <c:manualLayout>
          <c:layoutTarget val="inner"/>
          <c:xMode val="edge"/>
          <c:yMode val="edge"/>
          <c:x val="0.15927472705052975"/>
          <c:y val="3.6247735924574975E-2"/>
          <c:w val="0.82319830624880086"/>
          <c:h val="0.87153203722541872"/>
        </c:manualLayout>
      </c:layout>
      <c:bar3DChart>
        <c:barDir val="col"/>
        <c:grouping val="stacked"/>
        <c:ser>
          <c:idx val="0"/>
          <c:order val="0"/>
          <c:dLbls>
            <c:txPr>
              <a:bodyPr rot="-5400000" vert="horz"/>
              <a:lstStyle/>
              <a:p>
                <a:pPr>
                  <a:defRPr sz="1800" b="1"/>
                </a:pPr>
                <a:endParaRPr lang="pl-PL"/>
              </a:p>
            </c:txPr>
            <c:showVal val="1"/>
          </c:dLbls>
          <c:cat>
            <c:strRef>
              <c:f>'wyd. wykres 2'!$B$2:$H$2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'wyd. wykres 2'!$B$5:$H$5</c:f>
              <c:numCache>
                <c:formatCode>#,##0.00\ "zł"</c:formatCode>
                <c:ptCount val="7"/>
                <c:pt idx="0">
                  <c:v>107648916.23999999</c:v>
                </c:pt>
                <c:pt idx="1">
                  <c:v>105038012.45999999</c:v>
                </c:pt>
                <c:pt idx="2">
                  <c:v>111969651.42</c:v>
                </c:pt>
                <c:pt idx="3">
                  <c:v>124743229</c:v>
                </c:pt>
                <c:pt idx="4">
                  <c:v>125220617</c:v>
                </c:pt>
                <c:pt idx="5">
                  <c:v>135345763</c:v>
                </c:pt>
                <c:pt idx="6">
                  <c:v>142341162</c:v>
                </c:pt>
              </c:numCache>
            </c:numRef>
          </c:val>
        </c:ser>
        <c:shape val="box"/>
        <c:axId val="63632512"/>
        <c:axId val="63634048"/>
        <c:axId val="0"/>
      </c:bar3DChart>
      <c:catAx>
        <c:axId val="63632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3634048"/>
        <c:crosses val="autoZero"/>
        <c:auto val="1"/>
        <c:lblAlgn val="ctr"/>
        <c:lblOffset val="100"/>
      </c:catAx>
      <c:valAx>
        <c:axId val="63634048"/>
        <c:scaling>
          <c:orientation val="minMax"/>
        </c:scaling>
        <c:axPos val="l"/>
        <c:majorGridlines/>
        <c:numFmt formatCode="#,##0.00\ &quot;zł&quot;" sourceLinked="0"/>
        <c:tickLblPos val="nextTo"/>
        <c:crossAx val="63632512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8.6820893674860664E-2"/>
          <c:y val="9.8097683470349986E-2"/>
          <c:w val="0.89723950240030803"/>
          <c:h val="0.68745332144410376"/>
        </c:manualLayout>
      </c:layout>
      <c:lineChart>
        <c:grouping val="standard"/>
        <c:ser>
          <c:idx val="0"/>
          <c:order val="0"/>
          <c:tx>
            <c:strRef>
              <c:f>'wyd. wykres 3'!$A$8</c:f>
              <c:strCache>
                <c:ptCount val="1"/>
                <c:pt idx="0">
                  <c:v>wydatki majątkowe</c:v>
                </c:pt>
              </c:strCache>
            </c:strRef>
          </c:tx>
          <c:spPr>
            <a:ln w="50800"/>
          </c:spP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t"/>
            <c:showVal val="1"/>
          </c:dLbls>
          <c:cat>
            <c:strRef>
              <c:f>'wyd. wykres 3'!$B$7:$H$7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'wyd. wykres 3'!$B$8:$H$8</c:f>
              <c:numCache>
                <c:formatCode>#,##0</c:formatCode>
                <c:ptCount val="7"/>
                <c:pt idx="0">
                  <c:v>11651</c:v>
                </c:pt>
                <c:pt idx="1">
                  <c:v>7465</c:v>
                </c:pt>
                <c:pt idx="2">
                  <c:v>10487</c:v>
                </c:pt>
                <c:pt idx="3">
                  <c:v>12512</c:v>
                </c:pt>
                <c:pt idx="4">
                  <c:v>14370.96</c:v>
                </c:pt>
                <c:pt idx="5">
                  <c:v>23413.298999999999</c:v>
                </c:pt>
                <c:pt idx="6">
                  <c:v>29411.08700000001</c:v>
                </c:pt>
              </c:numCache>
            </c:numRef>
          </c:val>
        </c:ser>
        <c:ser>
          <c:idx val="1"/>
          <c:order val="1"/>
          <c:tx>
            <c:strRef>
              <c:f>'wyd. wykres 3'!$A$9</c:f>
              <c:strCache>
                <c:ptCount val="1"/>
                <c:pt idx="0">
                  <c:v>wydatki bieżące</c:v>
                </c:pt>
              </c:strCache>
            </c:strRef>
          </c:tx>
          <c:spPr>
            <a:ln w="50800"/>
          </c:spPr>
          <c:dLbls>
            <c:txPr>
              <a:bodyPr rot="0" vert="horz" anchor="ctr" anchorCtr="1"/>
              <a:lstStyle/>
              <a:p>
                <a:pPr>
                  <a:defRPr sz="1400" b="1"/>
                </a:pPr>
                <a:endParaRPr lang="pl-PL"/>
              </a:p>
            </c:txPr>
            <c:dLblPos val="t"/>
            <c:showVal val="1"/>
          </c:dLbls>
          <c:cat>
            <c:strRef>
              <c:f>'wyd. wykres 3'!$B$7:$H$7</c:f>
              <c:strCache>
                <c:ptCount val="7"/>
                <c:pt idx="0">
                  <c:v> wyk. 2012</c:v>
                </c:pt>
                <c:pt idx="1">
                  <c:v> wyk. 2013</c:v>
                </c:pt>
                <c:pt idx="2">
                  <c:v>wyk. 2014</c:v>
                </c:pt>
                <c:pt idx="3">
                  <c:v> plan 2015</c:v>
                </c:pt>
                <c:pt idx="4">
                  <c:v> proj. 2016</c:v>
                </c:pt>
                <c:pt idx="5">
                  <c:v> proj. 2017</c:v>
                </c:pt>
                <c:pt idx="6">
                  <c:v>proj. 2018</c:v>
                </c:pt>
              </c:strCache>
            </c:strRef>
          </c:cat>
          <c:val>
            <c:numRef>
              <c:f>'wyd. wykres 3'!$B$9:$H$9</c:f>
              <c:numCache>
                <c:formatCode>#,##0</c:formatCode>
                <c:ptCount val="7"/>
                <c:pt idx="0">
                  <c:v>95998</c:v>
                </c:pt>
                <c:pt idx="1">
                  <c:v>97573</c:v>
                </c:pt>
                <c:pt idx="2">
                  <c:v>101483</c:v>
                </c:pt>
                <c:pt idx="3">
                  <c:v>112232</c:v>
                </c:pt>
                <c:pt idx="4">
                  <c:v>110849.65700000002</c:v>
                </c:pt>
                <c:pt idx="5">
                  <c:v>111932.46400000001</c:v>
                </c:pt>
                <c:pt idx="6">
                  <c:v>112930.07500000004</c:v>
                </c:pt>
              </c:numCache>
            </c:numRef>
          </c:val>
        </c:ser>
        <c:marker val="1"/>
        <c:axId val="63987072"/>
        <c:axId val="63992960"/>
      </c:lineChart>
      <c:catAx>
        <c:axId val="6398707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3992960"/>
        <c:crosses val="autoZero"/>
        <c:auto val="1"/>
        <c:lblAlgn val="ctr"/>
        <c:lblOffset val="100"/>
      </c:catAx>
      <c:valAx>
        <c:axId val="63992960"/>
        <c:scaling>
          <c:orientation val="minMax"/>
        </c:scaling>
        <c:axPos val="l"/>
        <c:majorGridlines/>
        <c:numFmt formatCode="General" sourceLinked="0"/>
        <c:tickLblPos val="nextTo"/>
        <c:crossAx val="63987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503374959322762"/>
          <c:y val="0.8840298758673707"/>
          <c:w val="0.77205190327540618"/>
          <c:h val="9.2543668377554525E-2"/>
        </c:manualLayout>
      </c:layout>
      <c:txPr>
        <a:bodyPr/>
        <a:lstStyle/>
        <a:p>
          <a:pPr>
            <a:defRPr sz="1600" b="1"/>
          </a:pPr>
          <a:endParaRPr lang="pl-PL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7358942688285187"/>
          <c:y val="0.20878891542914987"/>
          <c:w val="0.45130238796996408"/>
          <c:h val="0.5108857503487266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7521980128569594E-2"/>
                  <c:y val="-0.12826179035662705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err="1"/>
                      <a:t>o</a:t>
                    </a:r>
                    <a:r>
                      <a:rPr lang="en-US" dirty="0" err="1"/>
                      <a:t>świata</a:t>
                    </a:r>
                    <a:r>
                      <a:rPr lang="en-US" dirty="0"/>
                      <a:t> </a:t>
                    </a:r>
                    <a:r>
                      <a:rPr lang="en-US" dirty="0" err="1" smtClean="0"/>
                      <a:t>i</a:t>
                    </a:r>
                    <a:r>
                      <a:rPr lang="pl-PL" baseline="0" dirty="0" smtClean="0"/>
                      <a:t> </a:t>
                    </a:r>
                    <a:r>
                      <a:rPr lang="en-US" dirty="0" err="1" smtClean="0"/>
                      <a:t>wychowanie</a:t>
                    </a:r>
                    <a:r>
                      <a:rPr lang="en-US" dirty="0" smtClean="0"/>
                      <a:t> 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en-US" dirty="0" smtClean="0"/>
                      <a:t>(</a:t>
                    </a:r>
                    <a:r>
                      <a:rPr lang="en-US" dirty="0"/>
                      <a:t>w </a:t>
                    </a:r>
                    <a:r>
                      <a:rPr lang="en-US" dirty="0" err="1"/>
                      <a:t>tym</a:t>
                    </a:r>
                    <a:r>
                      <a:rPr lang="en-US" dirty="0"/>
                      <a:t> dot. </a:t>
                    </a:r>
                    <a:r>
                      <a:rPr lang="en-US" dirty="0" err="1"/>
                      <a:t>dla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przedszkoli</a:t>
                    </a:r>
                    <a:r>
                      <a:rPr lang="en-US" dirty="0"/>
                      <a:t>); </a:t>
                    </a:r>
                    <a:r>
                      <a:rPr lang="pl-PL" dirty="0"/>
                      <a:t/>
                    </a:r>
                    <a:br>
                      <a:rPr lang="pl-PL" dirty="0"/>
                    </a:br>
                    <a:r>
                      <a:rPr lang="en-US" dirty="0"/>
                      <a:t>4</a:t>
                    </a:r>
                    <a:r>
                      <a:rPr lang="pl-PL" dirty="0"/>
                      <a:t>9</a:t>
                    </a:r>
                    <a:r>
                      <a:rPr lang="en-US" dirty="0"/>
                      <a:t> </a:t>
                    </a:r>
                    <a:r>
                      <a:rPr lang="pl-PL" dirty="0"/>
                      <a:t>639 </a:t>
                    </a:r>
                    <a:r>
                      <a:rPr lang="en-US" dirty="0"/>
                      <a:t>374,00 </a:t>
                    </a:r>
                    <a:r>
                      <a:rPr lang="en-US" dirty="0" err="1"/>
                      <a:t>zł</a:t>
                    </a:r>
                    <a:r>
                      <a:rPr lang="en-US" dirty="0"/>
                      <a:t>; </a:t>
                    </a:r>
                    <a:r>
                      <a:rPr lang="pl-PL" dirty="0"/>
                      <a:t/>
                    </a:r>
                    <a:br>
                      <a:rPr lang="pl-PL" dirty="0"/>
                    </a:br>
                    <a:r>
                      <a:rPr lang="en-US" dirty="0"/>
                      <a:t>39</a:t>
                    </a:r>
                    <a:r>
                      <a:rPr lang="pl-PL" dirty="0"/>
                      <a:t>,6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1"/>
              <c:layout>
                <c:manualLayout>
                  <c:x val="0.25505553849136575"/>
                  <c:y val="0.1310435028823958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p</a:t>
                    </a:r>
                    <a:r>
                      <a:rPr lang="en-US"/>
                      <a:t>omoc społeczna;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23 497 956,00 zł;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1</a:t>
                    </a:r>
                    <a:r>
                      <a:rPr lang="pl-PL"/>
                      <a:t>8,8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0.17280119747043357"/>
                  <c:y val="0.1382188244516041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err="1"/>
                      <a:t>k</a:t>
                    </a:r>
                    <a:r>
                      <a:rPr lang="en-US" dirty="0" err="1"/>
                      <a:t>ultura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ochrona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dziedzictwa</a:t>
                    </a:r>
                    <a:r>
                      <a:rPr lang="en-US" dirty="0"/>
                      <a:t> </a:t>
                    </a:r>
                    <a:r>
                      <a:rPr lang="en-US" dirty="0" err="1" smtClean="0"/>
                      <a:t>narodowego</a:t>
                    </a:r>
                    <a:r>
                      <a:rPr lang="pl-PL" dirty="0" smtClean="0"/>
                      <a:t/>
                    </a:r>
                    <a:br>
                      <a:rPr lang="pl-PL" dirty="0" smtClean="0"/>
                    </a:br>
                    <a:r>
                      <a:rPr lang="en-US" dirty="0" smtClean="0"/>
                      <a:t>( </a:t>
                    </a:r>
                    <a:r>
                      <a:rPr lang="en-US" dirty="0"/>
                      <a:t>w </a:t>
                    </a:r>
                    <a:r>
                      <a:rPr lang="en-US" dirty="0" err="1"/>
                      <a:t>tym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środki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na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inwestycje</a:t>
                    </a:r>
                    <a:r>
                      <a:rPr lang="en-US" dirty="0"/>
                      <a:t>); </a:t>
                    </a:r>
                    <a:r>
                      <a:rPr lang="pl-PL" dirty="0"/>
                      <a:t/>
                    </a:r>
                    <a:br>
                      <a:rPr lang="pl-PL" dirty="0"/>
                    </a:br>
                    <a:r>
                      <a:rPr lang="en-US" dirty="0"/>
                      <a:t>3 472 200.00 </a:t>
                    </a:r>
                    <a:r>
                      <a:rPr lang="en-US" dirty="0" err="1"/>
                      <a:t>zł</a:t>
                    </a:r>
                    <a:r>
                      <a:rPr lang="en-US" dirty="0"/>
                      <a:t>; </a:t>
                    </a:r>
                    <a:r>
                      <a:rPr lang="pl-PL" dirty="0"/>
                      <a:t/>
                    </a:r>
                    <a:br>
                      <a:rPr lang="pl-PL" dirty="0"/>
                    </a:br>
                    <a:r>
                      <a:rPr lang="en-US" dirty="0"/>
                      <a:t>2.</a:t>
                    </a:r>
                    <a:r>
                      <a:rPr lang="pl-PL" dirty="0"/>
                      <a:t>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-0.12877313740739046"/>
                  <c:y val="0.2607183306793072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s</a:t>
                    </a:r>
                    <a:r>
                      <a:rPr lang="en-US"/>
                      <a:t>port;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3 262 200,00 zł;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2</a:t>
                    </a:r>
                    <a:r>
                      <a:rPr lang="pl-PL"/>
                      <a:t>,6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4"/>
              <c:layout>
                <c:manualLayout>
                  <c:x val="-9.2191417729184766E-2"/>
                  <c:y val="2.116161475885395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g</a:t>
                    </a:r>
                    <a:r>
                      <a:rPr lang="en-US"/>
                      <a:t>ospodarka komunalna i ochrona środowiska;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9 962 546,00 zł;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8%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5"/>
              <c:layout>
                <c:manualLayout>
                  <c:x val="-8.7582044260877331E-2"/>
                  <c:y val="-4.596615036600871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r>
                      <a:rPr lang="en-US"/>
                      <a:t>dministracja publiczna;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9 947 788,00 zł;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pl-PL"/>
                      <a:t>7,9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6"/>
              <c:layout>
                <c:manualLayout>
                  <c:x val="-0.14636459238733823"/>
                  <c:y val="-0.1697434852917577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t</a:t>
                    </a:r>
                    <a:r>
                      <a:rPr lang="en-US"/>
                      <a:t>ransport i łączność;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12 842 287,00 zł;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10,</a:t>
                    </a:r>
                    <a:r>
                      <a:rPr lang="pl-PL"/>
                      <a:t>3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7"/>
              <c:layout>
                <c:manualLayout>
                  <c:x val="2.2405598724324717E-2"/>
                  <c:y val="-0.17738808342282955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s</a:t>
                    </a:r>
                    <a:r>
                      <a:rPr lang="en-US"/>
                      <a:t>traż miejska 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2 023 792,00 zł;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pl-PL"/>
                      <a:t>1,6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8"/>
              <c:layout>
                <c:manualLayout>
                  <c:x val="0.25075699649929967"/>
                  <c:y val="-0.12859026466195114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p</a:t>
                    </a:r>
                    <a:r>
                      <a:rPr lang="en-US"/>
                      <a:t>ozostałe;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en-US"/>
                      <a:t>1</a:t>
                    </a:r>
                    <a:r>
                      <a:rPr lang="pl-PL"/>
                      <a:t>0</a:t>
                    </a:r>
                    <a:r>
                      <a:rPr lang="en-US"/>
                      <a:t> </a:t>
                    </a:r>
                    <a:r>
                      <a:rPr lang="pl-PL"/>
                      <a:t>572</a:t>
                    </a:r>
                    <a:r>
                      <a:rPr lang="en-US"/>
                      <a:t> 474,00 zł; 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pl-PL"/>
                      <a:t>8,4</a:t>
                    </a:r>
                    <a:r>
                      <a:rPr lang="en-US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numFmt formatCode="0.00%" sourceLinked="0"/>
            <c:spPr>
              <a:gradFill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outEnd"/>
            <c:showVal val="1"/>
            <c:showCatName val="1"/>
            <c:showPercent val="1"/>
            <c:showLeaderLines val="1"/>
          </c:dLbls>
          <c:cat>
            <c:strRef>
              <c:f>'wyd. wykres 4'!$A$4:$A$12</c:f>
              <c:strCache>
                <c:ptCount val="9"/>
                <c:pt idx="0">
                  <c:v>oświata i wychowanie (w tym dot. dla przedszkoli oraz wyd. inwestycyjne)</c:v>
                </c:pt>
                <c:pt idx="1">
                  <c:v>pomoc społeczna</c:v>
                </c:pt>
                <c:pt idx="2">
                  <c:v>kultura i ochrona dziedzictwa narodowego( w tym środki na inwestycje)</c:v>
                </c:pt>
                <c:pt idx="3">
                  <c:v>sport</c:v>
                </c:pt>
                <c:pt idx="4">
                  <c:v>gospodarka komunalna i ochrona środowiska</c:v>
                </c:pt>
                <c:pt idx="5">
                  <c:v>administracja publiczna</c:v>
                </c:pt>
                <c:pt idx="6">
                  <c:v>transport i łączność</c:v>
                </c:pt>
                <c:pt idx="7">
                  <c:v>straż miejska </c:v>
                </c:pt>
                <c:pt idx="8">
                  <c:v>pozostałe</c:v>
                </c:pt>
              </c:strCache>
            </c:strRef>
          </c:cat>
          <c:val>
            <c:numRef>
              <c:f>'wyd. wykres 4'!$B$4:$B$12</c:f>
              <c:numCache>
                <c:formatCode>#,##0.00\ "zł"</c:formatCode>
                <c:ptCount val="9"/>
                <c:pt idx="0">
                  <c:v>49639374</c:v>
                </c:pt>
                <c:pt idx="1">
                  <c:v>23497956</c:v>
                </c:pt>
                <c:pt idx="2">
                  <c:v>3472200</c:v>
                </c:pt>
                <c:pt idx="3">
                  <c:v>3262200</c:v>
                </c:pt>
                <c:pt idx="4">
                  <c:v>9962546</c:v>
                </c:pt>
                <c:pt idx="5">
                  <c:v>9947788</c:v>
                </c:pt>
                <c:pt idx="6">
                  <c:v>12842287</c:v>
                </c:pt>
                <c:pt idx="7">
                  <c:v>2023792</c:v>
                </c:pt>
                <c:pt idx="8">
                  <c:v>10572474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9.7799525251162658E-2"/>
          <c:y val="9.9083047940722424E-2"/>
          <c:w val="0.85778229502277525"/>
          <c:h val="0.70310008885626718"/>
        </c:manualLayout>
      </c:layout>
      <c:lineChart>
        <c:grouping val="standard"/>
        <c:ser>
          <c:idx val="0"/>
          <c:order val="0"/>
          <c:tx>
            <c:strRef>
              <c:f>'zadłużenie wykres 1'!$A$5</c:f>
              <c:strCache>
                <c:ptCount val="1"/>
                <c:pt idx="0">
                  <c:v>wskaźnik łącznej kwoty spłaty zaobowiązań</c:v>
                </c:pt>
              </c:strCache>
            </c:strRef>
          </c:tx>
          <c:spPr>
            <a:ln w="50800"/>
          </c:spPr>
          <c:marker>
            <c:symbol val="square"/>
            <c:size val="10"/>
          </c:marker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t"/>
            <c:showVal val="1"/>
          </c:dLbls>
          <c:cat>
            <c:numRef>
              <c:f>'zadłużenie wykres 1'!$F$4:$H$4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'zadłużenie wykres 1'!$F$5:$H$5</c:f>
              <c:numCache>
                <c:formatCode>0.00%</c:formatCode>
                <c:ptCount val="3"/>
                <c:pt idx="0">
                  <c:v>8.0500000000000058E-2</c:v>
                </c:pt>
                <c:pt idx="1">
                  <c:v>7.4400000000000036E-2</c:v>
                </c:pt>
                <c:pt idx="2">
                  <c:v>6.6799999999999998E-2</c:v>
                </c:pt>
              </c:numCache>
            </c:numRef>
          </c:val>
        </c:ser>
        <c:ser>
          <c:idx val="1"/>
          <c:order val="1"/>
          <c:tx>
            <c:strRef>
              <c:f>'zadłużenie wykres 1'!$A$6</c:f>
              <c:strCache>
                <c:ptCount val="1"/>
                <c:pt idx="0">
                  <c:v>dopuszczaln wskaźnik spłaty zobowiązań </c:v>
                </c:pt>
              </c:strCache>
            </c:strRef>
          </c:tx>
          <c:spPr>
            <a:ln w="50800"/>
          </c:spPr>
          <c:marker>
            <c:symbol val="square"/>
            <c:size val="10"/>
          </c:marker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dLblPos val="t"/>
            <c:showVal val="1"/>
          </c:dLbls>
          <c:cat>
            <c:numRef>
              <c:f>'zadłużenie wykres 1'!$F$4:$H$4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'zadłużenie wykres 1'!$F$6:$H$6</c:f>
              <c:numCache>
                <c:formatCode>0.00%</c:formatCode>
                <c:ptCount val="3"/>
                <c:pt idx="0">
                  <c:v>0.10700000000000004</c:v>
                </c:pt>
                <c:pt idx="1">
                  <c:v>0.10320000000000004</c:v>
                </c:pt>
                <c:pt idx="2">
                  <c:v>8.5900000000000004E-2</c:v>
                </c:pt>
              </c:numCache>
            </c:numRef>
          </c:val>
        </c:ser>
        <c:marker val="1"/>
        <c:axId val="64119168"/>
        <c:axId val="64120704"/>
      </c:lineChart>
      <c:catAx>
        <c:axId val="641191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4120704"/>
        <c:crosses val="autoZero"/>
        <c:auto val="1"/>
        <c:lblAlgn val="ctr"/>
        <c:lblOffset val="100"/>
      </c:catAx>
      <c:valAx>
        <c:axId val="64120704"/>
        <c:scaling>
          <c:orientation val="minMax"/>
        </c:scaling>
        <c:axPos val="l"/>
        <c:majorGridlines/>
        <c:numFmt formatCode="0.00%" sourceLinked="1"/>
        <c:tickLblPos val="nextTo"/>
        <c:crossAx val="64119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2180958068151158E-2"/>
          <c:y val="0.87246078560715457"/>
          <c:w val="0.92018545558430054"/>
          <c:h val="0.1173939358108005"/>
        </c:manualLayout>
      </c:layout>
      <c:txPr>
        <a:bodyPr/>
        <a:lstStyle/>
        <a:p>
          <a:pPr>
            <a:defRPr sz="1400" b="1"/>
          </a:pPr>
          <a:endParaRPr lang="pl-PL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>
        <c:manualLayout>
          <c:layoutTarget val="inner"/>
          <c:xMode val="edge"/>
          <c:yMode val="edge"/>
          <c:x val="8.4250832476310031E-2"/>
          <c:y val="0.10641202401364774"/>
          <c:w val="0.87967366520947277"/>
          <c:h val="0.68209140467696061"/>
        </c:manualLayout>
      </c:layout>
      <c:bar3DChart>
        <c:barDir val="col"/>
        <c:grouping val="clustered"/>
        <c:ser>
          <c:idx val="0"/>
          <c:order val="0"/>
          <c:tx>
            <c:strRef>
              <c:f>'zadłużenie wykres 1'!$A$5</c:f>
              <c:strCache>
                <c:ptCount val="1"/>
                <c:pt idx="0">
                  <c:v>wskaźnik łącznej kwoty spłaty zaobowiązań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502134331812406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1.502134331812401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1.2517786098436762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Val val="1"/>
          </c:dLbls>
          <c:cat>
            <c:numRef>
              <c:f>'zadłużenie wykres 1'!$F$4:$H$4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'zadłużenie wykres 1'!$F$5:$H$5</c:f>
              <c:numCache>
                <c:formatCode>0.00%</c:formatCode>
                <c:ptCount val="3"/>
                <c:pt idx="0">
                  <c:v>8.0500000000000058E-2</c:v>
                </c:pt>
                <c:pt idx="1">
                  <c:v>7.4400000000000036E-2</c:v>
                </c:pt>
                <c:pt idx="2">
                  <c:v>6.6799999999999998E-2</c:v>
                </c:pt>
              </c:numCache>
            </c:numRef>
          </c:val>
        </c:ser>
        <c:ser>
          <c:idx val="1"/>
          <c:order val="1"/>
          <c:tx>
            <c:strRef>
              <c:f>'zadłużenie wykres 1'!$A$6</c:f>
              <c:strCache>
                <c:ptCount val="1"/>
                <c:pt idx="0">
                  <c:v>dopuszczaln wskaźnik spłaty zobowiązań </c:v>
                </c:pt>
              </c:strCache>
            </c:strRef>
          </c:tx>
          <c:dLbls>
            <c:dLbl>
              <c:idx val="0"/>
              <c:layout>
                <c:manualLayout>
                  <c:x val="1.9416802822112538E-2"/>
                  <c:y val="-1.7524900537811403E-2"/>
                </c:manualLayout>
              </c:layout>
              <c:showVal val="1"/>
            </c:dLbl>
            <c:dLbl>
              <c:idx val="1"/>
              <c:layout>
                <c:manualLayout>
                  <c:x val="1.9416802822112538E-2"/>
                  <c:y val="-2.0028457757498737E-2"/>
                </c:manualLayout>
              </c:layout>
              <c:showVal val="1"/>
            </c:dLbl>
            <c:dLbl>
              <c:idx val="2"/>
              <c:layout>
                <c:manualLayout>
                  <c:x val="2.2652936625797968E-2"/>
                  <c:y val="-2.2532014977186092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Val val="1"/>
          </c:dLbls>
          <c:cat>
            <c:numRef>
              <c:f>'zadłużenie wykres 1'!$F$4:$H$4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'zadłużenie wykres 1'!$F$6:$H$6</c:f>
              <c:numCache>
                <c:formatCode>0.00%</c:formatCode>
                <c:ptCount val="3"/>
                <c:pt idx="0">
                  <c:v>0.10700000000000004</c:v>
                </c:pt>
                <c:pt idx="1">
                  <c:v>0.10320000000000004</c:v>
                </c:pt>
                <c:pt idx="2">
                  <c:v>8.5900000000000004E-2</c:v>
                </c:pt>
              </c:numCache>
            </c:numRef>
          </c:val>
        </c:ser>
        <c:shape val="box"/>
        <c:axId val="64142720"/>
        <c:axId val="64242816"/>
        <c:axId val="0"/>
      </c:bar3DChart>
      <c:catAx>
        <c:axId val="64142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64242816"/>
        <c:crosses val="autoZero"/>
        <c:auto val="1"/>
        <c:lblAlgn val="ctr"/>
        <c:lblOffset val="100"/>
      </c:catAx>
      <c:valAx>
        <c:axId val="64242816"/>
        <c:scaling>
          <c:orientation val="minMax"/>
        </c:scaling>
        <c:axPos val="l"/>
        <c:majorGridlines/>
        <c:numFmt formatCode="0.00%" sourceLinked="1"/>
        <c:tickLblPos val="nextTo"/>
        <c:crossAx val="64142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2611329833770832E-2"/>
          <c:y val="0.86002340068937433"/>
          <c:w val="0.87183311461067525"/>
          <c:h val="0.10801691455234758"/>
        </c:manualLayout>
      </c:layout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0.18855</cdr:x>
      <cdr:y>0.10407</cdr:y>
    </cdr:from>
    <cdr:to>
      <cdr:x>0.22804</cdr:x>
      <cdr:y>0.40615</cdr:y>
    </cdr:to>
    <cdr:sp macro="" textlink="">
      <cdr:nvSpPr>
        <cdr:cNvPr id="2" name="pole tekstowe 1"/>
        <cdr:cNvSpPr txBox="1"/>
      </cdr:nvSpPr>
      <cdr:spPr>
        <a:xfrm xmlns:a="http://schemas.openxmlformats.org/drawingml/2006/main" rot="17724815">
          <a:off x="978863" y="1224979"/>
          <a:ext cx="1653200" cy="342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107 644 557 zł</a:t>
          </a:r>
          <a:endParaRPr lang="pl-PL" sz="16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0.42116</cdr:x>
      <cdr:y>0.05117</cdr:y>
    </cdr:from>
    <cdr:to>
      <cdr:x>0.46065</cdr:x>
      <cdr:y>0.35326</cdr:y>
    </cdr:to>
    <cdr:sp macro="" textlink="">
      <cdr:nvSpPr>
        <cdr:cNvPr id="3" name="pole tekstowe 1"/>
        <cdr:cNvSpPr txBox="1"/>
      </cdr:nvSpPr>
      <cdr:spPr>
        <a:xfrm xmlns:a="http://schemas.openxmlformats.org/drawingml/2006/main" rot="17724815">
          <a:off x="2995058" y="935501"/>
          <a:ext cx="1653201" cy="342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119 951 472 zł</a:t>
          </a:r>
          <a:endParaRPr lang="pl-PL" sz="16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0.30486</cdr:x>
      <cdr:y>0.10407</cdr:y>
    </cdr:from>
    <cdr:to>
      <cdr:x>0.34436</cdr:x>
      <cdr:y>0.40616</cdr:y>
    </cdr:to>
    <cdr:sp macro="" textlink="">
      <cdr:nvSpPr>
        <cdr:cNvPr id="4" name="pole tekstowe 1"/>
        <cdr:cNvSpPr txBox="1"/>
      </cdr:nvSpPr>
      <cdr:spPr>
        <a:xfrm xmlns:a="http://schemas.openxmlformats.org/drawingml/2006/main" rot="17724815">
          <a:off x="1987013" y="1224953"/>
          <a:ext cx="1653200" cy="342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106 644 193 zł</a:t>
          </a:r>
          <a:endParaRPr lang="pl-PL" sz="16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0.52916</cdr:x>
      <cdr:y>0.02485</cdr:y>
    </cdr:from>
    <cdr:to>
      <cdr:x>0.56865</cdr:x>
      <cdr:y>0.32694</cdr:y>
    </cdr:to>
    <cdr:sp macro="" textlink="">
      <cdr:nvSpPr>
        <cdr:cNvPr id="5" name="pole tekstowe 1"/>
        <cdr:cNvSpPr txBox="1"/>
      </cdr:nvSpPr>
      <cdr:spPr>
        <a:xfrm xmlns:a="http://schemas.openxmlformats.org/drawingml/2006/main" rot="17724815">
          <a:off x="3931175" y="791462"/>
          <a:ext cx="1653201" cy="342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126 881 026 zł</a:t>
          </a:r>
          <a:endParaRPr lang="pl-PL" sz="16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0.64547</cdr:x>
      <cdr:y>0.03801</cdr:y>
    </cdr:from>
    <cdr:to>
      <cdr:x>0.68496</cdr:x>
      <cdr:y>0.3401</cdr:y>
    </cdr:to>
    <cdr:sp macro="" textlink="">
      <cdr:nvSpPr>
        <cdr:cNvPr id="6" name="pole tekstowe 1"/>
        <cdr:cNvSpPr txBox="1"/>
      </cdr:nvSpPr>
      <cdr:spPr>
        <a:xfrm xmlns:a="http://schemas.openxmlformats.org/drawingml/2006/main" rot="17724815">
          <a:off x="4939322" y="863481"/>
          <a:ext cx="1653200" cy="342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122 906 517 zł</a:t>
          </a:r>
          <a:endParaRPr lang="pl-PL" sz="16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0.75636</cdr:x>
      <cdr:y>0.0139</cdr:y>
    </cdr:from>
    <cdr:to>
      <cdr:x>0.79585</cdr:x>
      <cdr:y>0.27601</cdr:y>
    </cdr:to>
    <cdr:sp macro="" textlink="">
      <cdr:nvSpPr>
        <cdr:cNvPr id="7" name="pole tekstowe 1"/>
        <cdr:cNvSpPr txBox="1"/>
      </cdr:nvSpPr>
      <cdr:spPr>
        <a:xfrm xmlns:a="http://schemas.openxmlformats.org/drawingml/2006/main" rot="17724815">
          <a:off x="6009861" y="622115"/>
          <a:ext cx="1434417" cy="342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137 386 663 zł</a:t>
          </a:r>
          <a:endParaRPr lang="pl-PL" sz="16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0.86397</cdr:x>
      <cdr:y>0</cdr:y>
    </cdr:from>
    <cdr:to>
      <cdr:x>0.90346</cdr:x>
      <cdr:y>0.25262</cdr:y>
    </cdr:to>
    <cdr:sp macro="" textlink="">
      <cdr:nvSpPr>
        <cdr:cNvPr id="8" name="pole tekstowe 1"/>
        <cdr:cNvSpPr txBox="1"/>
      </cdr:nvSpPr>
      <cdr:spPr>
        <a:xfrm xmlns:a="http://schemas.openxmlformats.org/drawingml/2006/main" rot="17724815">
          <a:off x="6950403" y="471079"/>
          <a:ext cx="1418867" cy="342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142 803 662 zł</a:t>
          </a:r>
          <a:endParaRPr lang="pl-PL" sz="1600" b="1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1412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7224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9850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2092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9070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0670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2965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4130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3103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3742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8643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CF0ED-7835-4D74-B32C-4BCA274B0937}" type="datetimeFigureOut">
              <a:rPr lang="pl-PL" smtClean="0"/>
              <a:pPr/>
              <a:t>2015-11-27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3C3FC-1ED1-4B4D-B4E3-1E50F00F06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3084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b="1" dirty="0" smtClean="0">
                <a:solidFill>
                  <a:srgbClr val="C00000"/>
                </a:solidFill>
              </a:rPr>
              <a:t>Projekt budżetu </a:t>
            </a:r>
            <a:br>
              <a:rPr lang="pl-PL" sz="5400" b="1" dirty="0" smtClean="0">
                <a:solidFill>
                  <a:srgbClr val="C00000"/>
                </a:solidFill>
              </a:rPr>
            </a:br>
            <a:r>
              <a:rPr lang="pl-PL" sz="5400" b="1" dirty="0" smtClean="0">
                <a:solidFill>
                  <a:srgbClr val="C00000"/>
                </a:solidFill>
              </a:rPr>
              <a:t>Gminy Miejskiej Chojnice </a:t>
            </a:r>
            <a:endParaRPr lang="pl-PL" sz="5400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6000" b="1" dirty="0" smtClean="0">
                <a:solidFill>
                  <a:srgbClr val="C00000"/>
                </a:solidFill>
              </a:rPr>
              <a:t>2016 r.</a:t>
            </a:r>
            <a:endParaRPr lang="pl-PL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41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4448" cy="115212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Struktura wydatków ogółem w 2016 r. wg ważniejszych działów (%)</a:t>
            </a:r>
            <a:br>
              <a:rPr lang="pl-PL" sz="2800" b="1" dirty="0" smtClean="0"/>
            </a:br>
            <a:endParaRPr lang="pl-PL" sz="2800" b="1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827584" y="1268760"/>
          <a:ext cx="734481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b="1" dirty="0" smtClean="0">
                <a:solidFill>
                  <a:srgbClr val="C00000"/>
                </a:solidFill>
              </a:rPr>
              <a:t>Zadłużenie</a:t>
            </a:r>
            <a:endParaRPr lang="pl-PL" sz="5400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6000" b="1" dirty="0" smtClean="0">
                <a:solidFill>
                  <a:srgbClr val="C00000"/>
                </a:solidFill>
              </a:rPr>
              <a:t>39 700 400 zł</a:t>
            </a:r>
            <a:endParaRPr lang="pl-PL" sz="6000" b="1" dirty="0">
              <a:solidFill>
                <a:srgbClr val="C00000"/>
              </a:solidFill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1331640" y="5157192"/>
            <a:ext cx="6400800" cy="850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koniec</a:t>
            </a:r>
            <a:r>
              <a:rPr kumimoji="0" lang="pl-PL" sz="6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 roku </a:t>
            </a:r>
            <a:r>
              <a:rPr kumimoji="0" lang="pl-PL" sz="6000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zadłużenie</a:t>
            </a:r>
            <a:r>
              <a:rPr kumimoji="0" lang="pl-PL" sz="6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 stosunku do dochodów wynosić będzie 32,3 % </a:t>
            </a:r>
            <a:endParaRPr kumimoji="0" lang="pl-PL" sz="6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4448" cy="1656184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Wskaźnik łącznej spłaty zobowiązań oraz dopuszczalny wskaźnik spłaty zobowiązań  budżetu Gminy Miejskiej Chojnice w latach 2016-2017</a:t>
            </a:r>
            <a:endParaRPr lang="pl-PL" sz="2800" b="1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467544" y="1628800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4448" cy="1656184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Wskaźnik łącznej spłaty zobowiązań oraz dopuszczalny wskaźnik spłaty zobowiązań  budżetu Gminy Miejskiej Chojnice w latach 2016-2017</a:t>
            </a:r>
            <a:endParaRPr lang="pl-PL" sz="2800" b="1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683568" y="1628800"/>
          <a:ext cx="7848872" cy="5072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4448" cy="1224136"/>
          </a:xfrm>
        </p:spPr>
        <p:txBody>
          <a:bodyPr>
            <a:noAutofit/>
          </a:bodyPr>
          <a:lstStyle/>
          <a:p>
            <a:pPr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800" b="1" dirty="0" smtClean="0">
                <a:solidFill>
                  <a:prstClr val="black"/>
                </a:solidFill>
              </a:rPr>
              <a:t>Z</a:t>
            </a:r>
            <a:r>
              <a:rPr lang="en-US" sz="2800" b="1" dirty="0" err="1" smtClean="0">
                <a:solidFill>
                  <a:prstClr val="black"/>
                </a:solidFill>
              </a:rPr>
              <a:t>adłużenie</a:t>
            </a:r>
            <a:r>
              <a:rPr lang="pl-PL" sz="2800" b="1" dirty="0" smtClean="0">
                <a:solidFill>
                  <a:prstClr val="black"/>
                </a:solidFill>
              </a:rPr>
              <a:t> Gminy Miejskiej Chojnice </a:t>
            </a:r>
            <a:br>
              <a:rPr lang="pl-PL" sz="2800" b="1" dirty="0" smtClean="0">
                <a:solidFill>
                  <a:prstClr val="black"/>
                </a:solidFill>
              </a:rPr>
            </a:br>
            <a:r>
              <a:rPr lang="pl-PL" sz="2800" b="1" dirty="0" smtClean="0">
                <a:solidFill>
                  <a:prstClr val="black"/>
                </a:solidFill>
              </a:rPr>
              <a:t>w latach 2013-2018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endParaRPr lang="en-US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7" name="Wykres 6"/>
          <p:cNvGraphicFramePr/>
          <p:nvPr/>
        </p:nvGraphicFramePr>
        <p:xfrm>
          <a:off x="395536" y="1268760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4448" cy="1224136"/>
          </a:xfrm>
        </p:spPr>
        <p:txBody>
          <a:bodyPr>
            <a:noAutofit/>
          </a:bodyPr>
          <a:lstStyle/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800" b="1" dirty="0" smtClean="0">
                <a:solidFill>
                  <a:prstClr val="black"/>
                </a:solidFill>
              </a:rPr>
              <a:t>Z</a:t>
            </a:r>
            <a:r>
              <a:rPr lang="en-US" sz="2800" b="1" dirty="0" err="1" smtClean="0">
                <a:solidFill>
                  <a:prstClr val="black"/>
                </a:solidFill>
              </a:rPr>
              <a:t>adłużenie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pl-PL" sz="2800" b="1" dirty="0" smtClean="0">
                <a:solidFill>
                  <a:prstClr val="black"/>
                </a:solidFill>
              </a:rPr>
              <a:t>Gminy Miejskiej Chojnice </a:t>
            </a:r>
            <a:r>
              <a:rPr lang="en-US" sz="2800" b="1" dirty="0" smtClean="0">
                <a:solidFill>
                  <a:prstClr val="black"/>
                </a:solidFill>
              </a:rPr>
              <a:t>w </a:t>
            </a:r>
            <a:r>
              <a:rPr lang="en-US" sz="2800" b="1" dirty="0" err="1" smtClean="0">
                <a:solidFill>
                  <a:prstClr val="black"/>
                </a:solidFill>
              </a:rPr>
              <a:t>stosunku</a:t>
            </a:r>
            <a:r>
              <a:rPr lang="en-US" sz="2800" b="1" dirty="0" smtClean="0">
                <a:solidFill>
                  <a:prstClr val="black"/>
                </a:solidFill>
              </a:rPr>
              <a:t> do </a:t>
            </a:r>
            <a:r>
              <a:rPr lang="pl-PL" sz="2800" b="1" dirty="0" smtClean="0">
                <a:solidFill>
                  <a:prstClr val="black"/>
                </a:solidFill>
              </a:rPr>
              <a:t>jej </a:t>
            </a:r>
            <a:r>
              <a:rPr lang="en-US" sz="2800" b="1" dirty="0" err="1" smtClean="0">
                <a:solidFill>
                  <a:prstClr val="black"/>
                </a:solidFill>
              </a:rPr>
              <a:t>dochodów</a:t>
            </a:r>
            <a:r>
              <a:rPr lang="pl-PL" sz="2800" b="1" dirty="0" smtClean="0">
                <a:solidFill>
                  <a:prstClr val="black"/>
                </a:solidFill>
              </a:rPr>
              <a:t> w latach 2013-2018 [</a:t>
            </a:r>
            <a:r>
              <a:rPr lang="en-US" sz="2800" b="1" dirty="0" smtClean="0">
                <a:solidFill>
                  <a:prstClr val="black"/>
                </a:solidFill>
              </a:rPr>
              <a:t> %</a:t>
            </a:r>
            <a:r>
              <a:rPr lang="pl-PL" sz="2800" b="1" dirty="0" smtClean="0">
                <a:solidFill>
                  <a:prstClr val="black"/>
                </a:solidFill>
              </a:rPr>
              <a:t> ]</a:t>
            </a:r>
            <a:endParaRPr lang="en-US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Wykres 4"/>
          <p:cNvGraphicFramePr/>
          <p:nvPr/>
        </p:nvGraphicFramePr>
        <p:xfrm>
          <a:off x="683568" y="1412776"/>
          <a:ext cx="763284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4448" cy="1224136"/>
          </a:xfrm>
        </p:spPr>
        <p:txBody>
          <a:bodyPr>
            <a:noAutofit/>
          </a:bodyPr>
          <a:lstStyle/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800" b="1" dirty="0" smtClean="0">
                <a:solidFill>
                  <a:prstClr val="black"/>
                </a:solidFill>
              </a:rPr>
              <a:t>Z</a:t>
            </a:r>
            <a:r>
              <a:rPr lang="en-US" sz="2800" b="1" dirty="0" err="1" smtClean="0">
                <a:solidFill>
                  <a:prstClr val="black"/>
                </a:solidFill>
              </a:rPr>
              <a:t>adłużenie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pl-PL" sz="2800" b="1" dirty="0" smtClean="0">
                <a:solidFill>
                  <a:prstClr val="black"/>
                </a:solidFill>
              </a:rPr>
              <a:t>Gminy Miejskiej Chojnice </a:t>
            </a:r>
            <a:r>
              <a:rPr lang="en-US" sz="2800" b="1" dirty="0" smtClean="0">
                <a:solidFill>
                  <a:prstClr val="black"/>
                </a:solidFill>
              </a:rPr>
              <a:t>w </a:t>
            </a:r>
            <a:r>
              <a:rPr lang="en-US" sz="2800" b="1" dirty="0" err="1" smtClean="0">
                <a:solidFill>
                  <a:prstClr val="black"/>
                </a:solidFill>
              </a:rPr>
              <a:t>stosunku</a:t>
            </a:r>
            <a:r>
              <a:rPr lang="en-US" sz="2800" b="1" dirty="0" smtClean="0">
                <a:solidFill>
                  <a:prstClr val="black"/>
                </a:solidFill>
              </a:rPr>
              <a:t> do </a:t>
            </a:r>
            <a:r>
              <a:rPr lang="pl-PL" sz="2800" b="1" dirty="0" smtClean="0">
                <a:solidFill>
                  <a:prstClr val="black"/>
                </a:solidFill>
              </a:rPr>
              <a:t>jej </a:t>
            </a:r>
            <a:r>
              <a:rPr lang="en-US" sz="2800" b="1" dirty="0" err="1" smtClean="0">
                <a:solidFill>
                  <a:prstClr val="black"/>
                </a:solidFill>
              </a:rPr>
              <a:t>dochodów</a:t>
            </a:r>
            <a:r>
              <a:rPr lang="pl-PL" sz="2800" b="1" dirty="0" smtClean="0">
                <a:solidFill>
                  <a:prstClr val="black"/>
                </a:solidFill>
              </a:rPr>
              <a:t> w latach 2013-2018</a:t>
            </a:r>
            <a:endParaRPr lang="en-US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Wykres 5"/>
          <p:cNvGraphicFramePr/>
          <p:nvPr/>
        </p:nvGraphicFramePr>
        <p:xfrm>
          <a:off x="467544" y="1576387"/>
          <a:ext cx="7988615" cy="5020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4448" cy="1224136"/>
          </a:xfrm>
        </p:spPr>
        <p:txBody>
          <a:bodyPr>
            <a:noAutofit/>
          </a:bodyPr>
          <a:lstStyle/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800" b="1" dirty="0" smtClean="0">
                <a:solidFill>
                  <a:prstClr val="black"/>
                </a:solidFill>
              </a:rPr>
              <a:t>R</a:t>
            </a:r>
            <a:r>
              <a:rPr lang="en-US" sz="2800" b="1" dirty="0" err="1" smtClean="0">
                <a:solidFill>
                  <a:prstClr val="black"/>
                </a:solidFill>
              </a:rPr>
              <a:t>oczna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</a:rPr>
              <a:t>spłata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</a:rPr>
              <a:t>zadłużenia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pl-PL" sz="2800" b="1" dirty="0" smtClean="0">
                <a:solidFill>
                  <a:prstClr val="black"/>
                </a:solidFill>
              </a:rPr>
              <a:t>Gminy Miejskiej Chojnice </a:t>
            </a:r>
            <a:br>
              <a:rPr lang="pl-PL" sz="2800" b="1" dirty="0" smtClean="0">
                <a:solidFill>
                  <a:prstClr val="black"/>
                </a:solidFill>
              </a:rPr>
            </a:br>
            <a:r>
              <a:rPr lang="en-US" sz="2800" b="1" dirty="0" smtClean="0">
                <a:solidFill>
                  <a:prstClr val="black"/>
                </a:solidFill>
              </a:rPr>
              <a:t>w</a:t>
            </a:r>
            <a:r>
              <a:rPr lang="pl-PL" sz="2800" b="1" dirty="0" smtClean="0">
                <a:solidFill>
                  <a:prstClr val="black"/>
                </a:solidFill>
              </a:rPr>
              <a:t> stosunku do jej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pl-PL" sz="2800" b="1" dirty="0" smtClean="0">
                <a:solidFill>
                  <a:prstClr val="black"/>
                </a:solidFill>
              </a:rPr>
              <a:t>dochodów w latach 2013-2018 [</a:t>
            </a:r>
            <a:r>
              <a:rPr lang="en-US" sz="2800" b="1" dirty="0" smtClean="0">
                <a:solidFill>
                  <a:prstClr val="black"/>
                </a:solidFill>
              </a:rPr>
              <a:t>%</a:t>
            </a:r>
            <a:r>
              <a:rPr lang="pl-PL" sz="2800" b="1" dirty="0" smtClean="0">
                <a:solidFill>
                  <a:prstClr val="black"/>
                </a:solidFill>
              </a:rPr>
              <a:t>]</a:t>
            </a:r>
            <a:endParaRPr lang="en-US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Wykres 4"/>
          <p:cNvGraphicFramePr/>
          <p:nvPr/>
        </p:nvGraphicFramePr>
        <p:xfrm>
          <a:off x="539552" y="1340768"/>
          <a:ext cx="813690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b="1" dirty="0" smtClean="0">
                <a:solidFill>
                  <a:srgbClr val="C00000"/>
                </a:solidFill>
              </a:rPr>
              <a:t>Dochody</a:t>
            </a:r>
            <a:endParaRPr lang="pl-PL" sz="5400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6000" b="1" dirty="0" smtClean="0">
                <a:solidFill>
                  <a:srgbClr val="C00000"/>
                </a:solidFill>
              </a:rPr>
              <a:t>122 906 517 zł</a:t>
            </a:r>
            <a:endParaRPr lang="pl-PL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8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Struktura procentowa dochodów budżetu </a:t>
            </a:r>
            <a:br>
              <a:rPr lang="pl-PL" sz="2800" b="1" dirty="0" smtClean="0"/>
            </a:br>
            <a:r>
              <a:rPr lang="pl-PL" sz="2800" b="1" dirty="0" smtClean="0"/>
              <a:t>Gmin Miejskiej Chojnice w 2016 r.</a:t>
            </a:r>
            <a:br>
              <a:rPr lang="pl-PL" sz="2800" b="1" dirty="0" smtClean="0"/>
            </a:br>
            <a:endParaRPr lang="pl-PL" sz="2800" dirty="0"/>
          </a:p>
        </p:txBody>
      </p:sp>
      <p:graphicFrame>
        <p:nvGraphicFramePr>
          <p:cNvPr id="10" name="Wykres 9"/>
          <p:cNvGraphicFramePr/>
          <p:nvPr/>
        </p:nvGraphicFramePr>
        <p:xfrm>
          <a:off x="395536" y="1235868"/>
          <a:ext cx="8208911" cy="5073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04448" cy="1470025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Dochody Gminy Miejskiej Chojnice </a:t>
            </a:r>
            <a:br>
              <a:rPr lang="pl-PL" sz="2800" b="1" dirty="0" smtClean="0"/>
            </a:br>
            <a:r>
              <a:rPr lang="pl-PL" sz="2800" b="1" dirty="0" smtClean="0"/>
              <a:t>w latach 2012 – 2018</a:t>
            </a:r>
            <a:endParaRPr lang="pl-PL" sz="2800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251520" y="908720"/>
          <a:ext cx="866775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04448" cy="1470025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Struktura procentowa dochodów Gminy Miejskiej Chojnice w latach 2012 - 2018</a:t>
            </a:r>
            <a:endParaRPr lang="pl-PL" sz="2800" b="1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333375" y="1484784"/>
          <a:ext cx="8477250" cy="5055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04448" cy="1470025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Struktura dochodów własnych budżetu Gminy Miejskiej Chojnice  w roku 2016</a:t>
            </a:r>
            <a:endParaRPr lang="pl-PL" sz="2800" b="1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611560" y="1556792"/>
          <a:ext cx="81369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b="1" dirty="0" smtClean="0">
                <a:solidFill>
                  <a:srgbClr val="C00000"/>
                </a:solidFill>
              </a:rPr>
              <a:t>Wydatki</a:t>
            </a:r>
            <a:endParaRPr lang="pl-PL" sz="5400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6000" b="1" dirty="0" smtClean="0">
                <a:solidFill>
                  <a:srgbClr val="C00000"/>
                </a:solidFill>
              </a:rPr>
              <a:t>125 220 617 zł</a:t>
            </a:r>
            <a:endParaRPr lang="pl-PL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4448" cy="115212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Wydatki Gmin Miejskiej Chojnice w latach 2012-2018</a:t>
            </a:r>
            <a:endParaRPr lang="pl-PL" sz="2800" b="1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539552" y="1268760"/>
          <a:ext cx="7920880" cy="4926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4448" cy="115212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Wydatki bieżące i majątkowe Gminy Miejskiej Chojnice w latach 2012 - 2018 (tys. zł)</a:t>
            </a:r>
            <a:endParaRPr lang="pl-PL" sz="2800" b="1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755576" y="1354930"/>
          <a:ext cx="7488831" cy="5026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726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433</Words>
  <Application>Microsoft Office PowerPoint</Application>
  <PresentationFormat>Pokaz na ekranie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Projekt budżetu  Gminy Miejskiej Chojnice </vt:lpstr>
      <vt:lpstr>Dochody</vt:lpstr>
      <vt:lpstr>Struktura procentowa dochodów budżetu  Gmin Miejskiej Chojnice w 2016 r. </vt:lpstr>
      <vt:lpstr>Dochody Gminy Miejskiej Chojnice  w latach 2012 – 2018</vt:lpstr>
      <vt:lpstr>Struktura procentowa dochodów Gminy Miejskiej Chojnice w latach 2012 - 2018</vt:lpstr>
      <vt:lpstr>Struktura dochodów własnych budżetu Gminy Miejskiej Chojnice  w roku 2016</vt:lpstr>
      <vt:lpstr>Wydatki</vt:lpstr>
      <vt:lpstr>Wydatki Gmin Miejskiej Chojnice w latach 2012-2018</vt:lpstr>
      <vt:lpstr>Wydatki bieżące i majątkowe Gminy Miejskiej Chojnice w latach 2012 - 2018 (tys. zł)</vt:lpstr>
      <vt:lpstr>Struktura wydatków ogółem w 2016 r. wg ważniejszych działów (%) </vt:lpstr>
      <vt:lpstr>Zadłużenie</vt:lpstr>
      <vt:lpstr>Wskaźnik łącznej spłaty zobowiązań oraz dopuszczalny wskaźnik spłaty zobowiązań  budżetu Gminy Miejskiej Chojnice w latach 2016-2017</vt:lpstr>
      <vt:lpstr>Wskaźnik łącznej spłaty zobowiązań oraz dopuszczalny wskaźnik spłaty zobowiązań  budżetu Gminy Miejskiej Chojnice w latach 2016-2017</vt:lpstr>
      <vt:lpstr>Zadłużenie Gminy Miejskiej Chojnice  w latach 2013-2018 </vt:lpstr>
      <vt:lpstr>Zadłużenie Gminy Miejskiej Chojnice w stosunku do jej dochodów w latach 2013-2018 [ % ]</vt:lpstr>
      <vt:lpstr>Zadłużenie Gminy Miejskiej Chojnice w stosunku do jej dochodów w latach 2013-2018</vt:lpstr>
      <vt:lpstr>Roczna spłata zadłużenia Gminy Miejskiej Chojnice  w stosunku do jej dochodów w latach 2013-2018 [%]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budżetu  Gminy Miejskiej Chojnice</dc:title>
  <dc:creator>Agata</dc:creator>
  <cp:lastModifiedBy>VOBIS</cp:lastModifiedBy>
  <cp:revision>28</cp:revision>
  <dcterms:created xsi:type="dcterms:W3CDTF">2015-11-16T19:31:06Z</dcterms:created>
  <dcterms:modified xsi:type="dcterms:W3CDTF">2015-11-27T06:54:18Z</dcterms:modified>
</cp:coreProperties>
</file>