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78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644D-A1DA-4DD7-9815-38609FC84AB7}" type="datetimeFigureOut">
              <a:rPr lang="pl-PL" smtClean="0"/>
              <a:t>2017-10-04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C794D-E993-4509-BEB8-95DBC7A4A4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69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C794D-E993-4509-BEB8-95DBC7A4A4FC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332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10/4/2017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Place zabaw </a:t>
            </a:r>
            <a:br>
              <a:rPr lang="pl-PL" dirty="0" smtClean="0"/>
            </a:br>
            <a:r>
              <a:rPr lang="pl-PL" dirty="0" smtClean="0"/>
              <a:t>w Chojnicach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Realizacja budżetów osiedlowo - obywatelskich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120" y="389051"/>
            <a:ext cx="1459639" cy="178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9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rial Black" panose="020B0A04020102020204" pitchFamily="34" charset="0"/>
              </a:rPr>
              <a:t>SMO nr 4 Osiedle Hallera </a:t>
            </a:r>
            <a:br>
              <a:rPr lang="pl-PL" dirty="0">
                <a:latin typeface="Arial Black" panose="020B0A04020102020204" pitchFamily="34" charset="0"/>
              </a:rPr>
            </a:b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Arial Black" panose="020B0A04020102020204" pitchFamily="34" charset="0"/>
              </a:rPr>
              <a:t>Łączny koszt: 85 054,91</a:t>
            </a:r>
          </a:p>
          <a:p>
            <a:r>
              <a:rPr lang="pl-PL" dirty="0">
                <a:latin typeface="Arial Black" panose="020B0A04020102020204" pitchFamily="34" charset="0"/>
              </a:rPr>
              <a:t>Zakres: urządzenia placu zabaw, w tym </a:t>
            </a:r>
            <a:r>
              <a:rPr lang="pl-PL" dirty="0" smtClean="0">
                <a:latin typeface="Arial Black" panose="020B0A04020102020204" pitchFamily="34" charset="0"/>
              </a:rPr>
              <a:t>zestaw </a:t>
            </a:r>
            <a:r>
              <a:rPr lang="pl-PL" dirty="0">
                <a:latin typeface="Arial Black" panose="020B0A04020102020204" pitchFamily="34" charset="0"/>
              </a:rPr>
              <a:t>statek kosmiczny, zestaw ze zjeżdżalnią i kolejką, huśtawki,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571" y="372105"/>
            <a:ext cx="1080000" cy="13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Osiedle Hallera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65" y="344509"/>
            <a:ext cx="11010789" cy="6188064"/>
          </a:xfrm>
        </p:spPr>
      </p:pic>
    </p:spTree>
    <p:extLst>
      <p:ext uri="{BB962C8B-B14F-4D97-AF65-F5344CB8AC3E}">
        <p14:creationId xmlns:p14="http://schemas.microsoft.com/office/powerpoint/2010/main" val="13285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Arial Black" panose="020B0A04020102020204" pitchFamily="34" charset="0"/>
              </a:rPr>
              <a:t/>
            </a:r>
            <a:br>
              <a:rPr lang="pl-PL" dirty="0">
                <a:latin typeface="Arial Black" panose="020B0A04020102020204" pitchFamily="34" charset="0"/>
              </a:rPr>
            </a:br>
            <a:r>
              <a:rPr lang="pl-PL" dirty="0">
                <a:latin typeface="Arial Black" panose="020B0A04020102020204" pitchFamily="34" charset="0"/>
              </a:rPr>
              <a:t>SMO nr 5 ul. Karsińska </a:t>
            </a:r>
            <a:br>
              <a:rPr lang="pl-PL" dirty="0">
                <a:latin typeface="Arial Black" panose="020B0A04020102020204" pitchFamily="34" charset="0"/>
              </a:rPr>
            </a:b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Arial Black" panose="020B0A04020102020204" pitchFamily="34" charset="0"/>
              </a:rPr>
              <a:t>Koszt: 294 338,98 </a:t>
            </a:r>
            <a:r>
              <a:rPr lang="pl-PL" dirty="0" smtClean="0">
                <a:latin typeface="Arial Black" panose="020B0A04020102020204" pitchFamily="34" charset="0"/>
              </a:rPr>
              <a:t>zł</a:t>
            </a:r>
            <a:endParaRPr lang="pl-PL" dirty="0">
              <a:latin typeface="Arial Black" panose="020B0A04020102020204" pitchFamily="34" charset="0"/>
            </a:endParaRPr>
          </a:p>
          <a:p>
            <a:r>
              <a:rPr lang="pl-PL" dirty="0">
                <a:latin typeface="Arial Black" panose="020B0A04020102020204" pitchFamily="34" charset="0"/>
              </a:rPr>
              <a:t>Zakres: urządzenia do fitness, kreatywna strefa gier (2 </a:t>
            </a:r>
            <a:r>
              <a:rPr lang="pl-PL" dirty="0" smtClean="0">
                <a:latin typeface="Arial Black" panose="020B0A04020102020204" pitchFamily="34" charset="0"/>
              </a:rPr>
              <a:t>szt.), </a:t>
            </a:r>
            <a:r>
              <a:rPr lang="pl-PL" dirty="0">
                <a:latin typeface="Arial Black" panose="020B0A04020102020204" pitchFamily="34" charset="0"/>
              </a:rPr>
              <a:t>stojaki na rowery, betonowy stół do tenisa, altana;</a:t>
            </a:r>
          </a:p>
          <a:p>
            <a:r>
              <a:rPr lang="pl-PL" dirty="0" smtClean="0">
                <a:latin typeface="Arial Black" panose="020B0A04020102020204" pitchFamily="34" charset="0"/>
              </a:rPr>
              <a:t>Boisko do </a:t>
            </a:r>
            <a:r>
              <a:rPr lang="pl-PL" dirty="0">
                <a:latin typeface="Arial Black" panose="020B0A04020102020204" pitchFamily="34" charset="0"/>
              </a:rPr>
              <a:t>siatkówki ze sztuczną trawą; oświetlenie</a:t>
            </a:r>
          </a:p>
          <a:p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372105"/>
            <a:ext cx="1080000" cy="13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1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6275" y="627254"/>
            <a:ext cx="9875520" cy="1356360"/>
          </a:xfrm>
        </p:spPr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SMO nr 5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07" y="221892"/>
            <a:ext cx="7187719" cy="403860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5" y="3348507"/>
            <a:ext cx="5710032" cy="320832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999466" y="4952669"/>
            <a:ext cx="4997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Ul. Karsińska</a:t>
            </a:r>
            <a:endParaRPr lang="pl-PL" sz="44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32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rial Black" panose="020B0A04020102020204" pitchFamily="34" charset="0"/>
              </a:rPr>
              <a:t>SMO nr 6 ul. Skrajna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Arial Black" panose="020B0A04020102020204" pitchFamily="34" charset="0"/>
              </a:rPr>
              <a:t>Koszt: 28 250,74 zł</a:t>
            </a:r>
          </a:p>
          <a:p>
            <a:r>
              <a:rPr lang="pl-PL" dirty="0">
                <a:latin typeface="Arial Black" panose="020B0A04020102020204" pitchFamily="34" charset="0"/>
              </a:rPr>
              <a:t>Zakres: urządzenia do fitness, </a:t>
            </a:r>
            <a:r>
              <a:rPr lang="pl-PL" dirty="0" smtClean="0">
                <a:latin typeface="Arial Black" panose="020B0A04020102020204" pitchFamily="34" charset="0"/>
              </a:rPr>
              <a:t>doposażenie </a:t>
            </a:r>
            <a:r>
              <a:rPr lang="pl-PL" dirty="0">
                <a:latin typeface="Arial Black" panose="020B0A04020102020204" pitchFamily="34" charset="0"/>
              </a:rPr>
              <a:t>placu zabaw: pomost, przyrząd kółko i krzyżyk tablica do rysowania, huśtawki, sprężynowce, karuzela</a:t>
            </a:r>
          </a:p>
          <a:p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518160"/>
            <a:ext cx="1080000" cy="13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260625"/>
            <a:ext cx="11178861" cy="628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rial Black" panose="020B0A04020102020204" pitchFamily="34" charset="0"/>
              </a:rPr>
              <a:t>SMO nr 6 Żwirki i W</a:t>
            </a:r>
            <a:r>
              <a:rPr lang="pl-PL" dirty="0" smtClean="0">
                <a:latin typeface="Arial Black" panose="020B0A04020102020204" pitchFamily="34" charset="0"/>
              </a:rPr>
              <a:t>igury </a:t>
            </a:r>
            <a:r>
              <a:rPr lang="pl-PL" dirty="0">
                <a:latin typeface="Arial Black" panose="020B0A04020102020204" pitchFamily="34" charset="0"/>
              </a:rPr>
              <a:t/>
            </a:r>
            <a:br>
              <a:rPr lang="pl-PL" dirty="0">
                <a:latin typeface="Arial Black" panose="020B0A04020102020204" pitchFamily="34" charset="0"/>
              </a:rPr>
            </a:b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Arial Black" panose="020B0A04020102020204" pitchFamily="34" charset="0"/>
              </a:rPr>
              <a:t>Koszt: 9 139,74 </a:t>
            </a:r>
            <a:r>
              <a:rPr lang="pl-PL" dirty="0" smtClean="0">
                <a:latin typeface="Arial Black" panose="020B0A04020102020204" pitchFamily="34" charset="0"/>
              </a:rPr>
              <a:t>zł</a:t>
            </a:r>
            <a:endParaRPr lang="pl-PL" dirty="0">
              <a:latin typeface="Arial Black" panose="020B0A04020102020204" pitchFamily="34" charset="0"/>
            </a:endParaRPr>
          </a:p>
          <a:p>
            <a:r>
              <a:rPr lang="pl-PL" dirty="0">
                <a:latin typeface="Arial Black" panose="020B0A04020102020204" pitchFamily="34" charset="0"/>
              </a:rPr>
              <a:t>Zakres: urządzenia do fitness, doposażenie </a:t>
            </a:r>
            <a:r>
              <a:rPr lang="pl-PL" dirty="0" smtClean="0">
                <a:latin typeface="Arial Black" panose="020B0A04020102020204" pitchFamily="34" charset="0"/>
              </a:rPr>
              <a:t>placu </a:t>
            </a:r>
            <a:r>
              <a:rPr lang="pl-PL" dirty="0">
                <a:latin typeface="Arial Black" panose="020B0A04020102020204" pitchFamily="34" charset="0"/>
              </a:rPr>
              <a:t>zabaw, dwie bramki aluminiowe do </a:t>
            </a:r>
            <a:r>
              <a:rPr lang="pl-PL" dirty="0" smtClean="0">
                <a:latin typeface="Arial Black" panose="020B0A04020102020204" pitchFamily="34" charset="0"/>
              </a:rPr>
              <a:t>piłki </a:t>
            </a:r>
            <a:r>
              <a:rPr lang="pl-PL" dirty="0">
                <a:latin typeface="Arial Black" panose="020B0A04020102020204" pitchFamily="34" charset="0"/>
              </a:rPr>
              <a:t>nożnej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0" y="381804"/>
            <a:ext cx="1044000" cy="127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0" y="344510"/>
            <a:ext cx="10985030" cy="6173588"/>
          </a:xfrm>
        </p:spPr>
      </p:pic>
    </p:spTree>
    <p:extLst>
      <p:ext uri="{BB962C8B-B14F-4D97-AF65-F5344CB8AC3E}">
        <p14:creationId xmlns:p14="http://schemas.microsoft.com/office/powerpoint/2010/main" val="1751239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Arial Black" panose="020B0A04020102020204" pitchFamily="34" charset="0"/>
              </a:rPr>
              <a:t> </a:t>
            </a:r>
            <a:br>
              <a:rPr lang="pl-PL" dirty="0">
                <a:latin typeface="Arial Black" panose="020B0A04020102020204" pitchFamily="34" charset="0"/>
              </a:rPr>
            </a:br>
            <a:r>
              <a:rPr lang="pl-PL" dirty="0">
                <a:latin typeface="Arial Black" panose="020B0A04020102020204" pitchFamily="34" charset="0"/>
              </a:rPr>
              <a:t>SMO nr 10 ul. </a:t>
            </a:r>
            <a:r>
              <a:rPr lang="pl-PL" dirty="0" smtClean="0">
                <a:latin typeface="Arial Black" panose="020B0A04020102020204" pitchFamily="34" charset="0"/>
              </a:rPr>
              <a:t>Sybiraków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Koszt: 183 270 zł</a:t>
            </a:r>
          </a:p>
          <a:p>
            <a:endParaRPr lang="pl-PL" dirty="0">
              <a:latin typeface="Arial Black" panose="020B0A04020102020204" pitchFamily="34" charset="0"/>
            </a:endParaRPr>
          </a:p>
          <a:p>
            <a:r>
              <a:rPr lang="pl-PL" dirty="0" smtClean="0">
                <a:latin typeface="Arial Black" panose="020B0A04020102020204" pitchFamily="34" charset="0"/>
              </a:rPr>
              <a:t>Zakres</a:t>
            </a:r>
            <a:r>
              <a:rPr lang="pl-PL" dirty="0">
                <a:latin typeface="Arial Black" panose="020B0A04020102020204" pitchFamily="34" charset="0"/>
              </a:rPr>
              <a:t>: urządzenia do fitness, urządzenia placu zabaw: huśtawka </a:t>
            </a:r>
            <a:r>
              <a:rPr lang="pl-PL" dirty="0" smtClean="0">
                <a:latin typeface="Arial Black" panose="020B0A04020102020204" pitchFamily="34" charset="0"/>
              </a:rPr>
              <a:t>podwójna</a:t>
            </a:r>
            <a:r>
              <a:rPr lang="pl-PL" dirty="0">
                <a:latin typeface="Arial Black" panose="020B0A04020102020204" pitchFamily="34" charset="0"/>
              </a:rPr>
              <a:t>, huśtawka na sprężynie, 3 bujaki, stojaki na rowery, piramida linowa, karuzela, urządzenie </a:t>
            </a:r>
            <a:r>
              <a:rPr lang="pl-PL" dirty="0" smtClean="0">
                <a:latin typeface="Arial Black" panose="020B0A04020102020204" pitchFamily="34" charset="0"/>
              </a:rPr>
              <a:t>wielofunkcyjne</a:t>
            </a:r>
            <a:r>
              <a:rPr lang="pl-PL" dirty="0">
                <a:latin typeface="Arial Black" panose="020B0A04020102020204" pitchFamily="34" charset="0"/>
              </a:rPr>
              <a:t>, kreatywna strefa gier;</a:t>
            </a:r>
          </a:p>
          <a:p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0" y="383196"/>
            <a:ext cx="1152000" cy="140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SMO nr 10 ul. Sybiraków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3" y="283336"/>
            <a:ext cx="11215594" cy="6301763"/>
          </a:xfrm>
        </p:spPr>
      </p:pic>
    </p:spTree>
    <p:extLst>
      <p:ext uri="{BB962C8B-B14F-4D97-AF65-F5344CB8AC3E}">
        <p14:creationId xmlns:p14="http://schemas.microsoft.com/office/powerpoint/2010/main" val="420766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SMO nr 2 ul. </a:t>
            </a:r>
            <a:r>
              <a:rPr lang="pl-PL" dirty="0">
                <a:latin typeface="Arial Black" panose="020B0A04020102020204" pitchFamily="34" charset="0"/>
              </a:rPr>
              <a:t>K</a:t>
            </a:r>
            <a:r>
              <a:rPr lang="pl-PL" dirty="0" smtClean="0">
                <a:latin typeface="Arial Black" panose="020B0A04020102020204" pitchFamily="34" charset="0"/>
              </a:rPr>
              <a:t>opernika</a:t>
            </a: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Arial Black" panose="020B0A04020102020204" pitchFamily="34" charset="0"/>
              </a:rPr>
              <a:t>Koszt: 227 034,29 zł</a:t>
            </a:r>
          </a:p>
          <a:p>
            <a:r>
              <a:rPr lang="pl-PL" dirty="0">
                <a:latin typeface="Arial Black" panose="020B0A04020102020204" pitchFamily="34" charset="0"/>
              </a:rPr>
              <a:t>Zakres: urządzenia do fitness, urządzenie wielofunkcyjne dla dzieci, piramida linowa, karuzela, strefa gier, kosz do koszykówki</a:t>
            </a:r>
          </a:p>
          <a:p>
            <a:r>
              <a:rPr lang="pl-PL" dirty="0">
                <a:latin typeface="Arial Black" panose="020B0A04020102020204" pitchFamily="34" charset="0"/>
              </a:rPr>
              <a:t>Boisko do siatkówki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871" y="609600"/>
            <a:ext cx="1080000" cy="1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6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Łącznie </a:t>
            </a:r>
            <a:r>
              <a:rPr lang="pl-PL" dirty="0">
                <a:latin typeface="Arial Black" panose="020B0A04020102020204" pitchFamily="34" charset="0"/>
              </a:rPr>
              <a:t>zainwestowano</a:t>
            </a:r>
            <a:r>
              <a:rPr lang="pl-PL" dirty="0" smtClean="0">
                <a:latin typeface="Arial Black" panose="020B0A04020102020204" pitchFamily="34" charset="0"/>
              </a:rPr>
              <a:t>:</a:t>
            </a:r>
            <a:r>
              <a:rPr lang="pl-PL" dirty="0">
                <a:latin typeface="Arial Black" panose="020B0A04020102020204" pitchFamily="34" charset="0"/>
              </a:rPr>
              <a:t/>
            </a:r>
            <a:br>
              <a:rPr lang="pl-PL" dirty="0">
                <a:latin typeface="Arial Black" panose="020B0A04020102020204" pitchFamily="34" charset="0"/>
              </a:rPr>
            </a:b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pl-PL" sz="6000" dirty="0" smtClean="0">
                <a:latin typeface="Arial Black" panose="020B0A04020102020204" pitchFamily="34" charset="0"/>
              </a:rPr>
              <a:t>1 185 827, 37 zł brutto</a:t>
            </a:r>
            <a:endParaRPr lang="pl-PL" sz="6000" dirty="0">
              <a:latin typeface="Arial Black" panose="020B0A040201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750" y="356865"/>
            <a:ext cx="1080000" cy="13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9456" y="1228440"/>
            <a:ext cx="9966960" cy="2926080"/>
          </a:xfrm>
        </p:spPr>
        <p:txBody>
          <a:bodyPr>
            <a:normAutofit/>
          </a:bodyPr>
          <a:lstStyle/>
          <a:p>
            <a:r>
              <a:rPr lang="pl-PL" sz="3600" dirty="0"/>
              <a:t>INWESTYCJE NA TERENIE SPÓŁDZIELNI MIESZKANIOWEJ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Dostawa urządzeń przez Gminę Miejską Chojnice</a:t>
            </a:r>
          </a:p>
          <a:p>
            <a:r>
              <a:rPr lang="pl-PL" dirty="0" smtClean="0">
                <a:latin typeface="Arial Black" panose="020B0A04020102020204" pitchFamily="34" charset="0"/>
              </a:rPr>
              <a:t>Partnerstwo ze Spółdzielnią Mieszkaniową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42" y="342918"/>
            <a:ext cx="1080000" cy="13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1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Place zabaw na terenach spółdzielczych</a:t>
            </a: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>
                <a:latin typeface="Arial Black" panose="020B0A04020102020204" pitchFamily="34" charset="0"/>
              </a:rPr>
              <a:t>Ul. Hallera: Ważka miejska, betonowy stół do gry w szachy, zestaw siłowni zewnętrznych</a:t>
            </a:r>
          </a:p>
          <a:p>
            <a:r>
              <a:rPr lang="pl-PL" dirty="0">
                <a:latin typeface="Arial Black" panose="020B0A04020102020204" pitchFamily="34" charset="0"/>
              </a:rPr>
              <a:t>Ul. </a:t>
            </a:r>
            <a:r>
              <a:rPr lang="pl-PL" dirty="0" smtClean="0">
                <a:latin typeface="Arial Black" panose="020B0A04020102020204" pitchFamily="34" charset="0"/>
              </a:rPr>
              <a:t>Budowlanych: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smtClean="0">
                <a:latin typeface="Arial Black" panose="020B0A04020102020204" pitchFamily="34" charset="0"/>
              </a:rPr>
              <a:t>Zjeżdżalnia </a:t>
            </a:r>
            <a:r>
              <a:rPr lang="pl-PL" dirty="0">
                <a:latin typeface="Arial Black" panose="020B0A04020102020204" pitchFamily="34" charset="0"/>
              </a:rPr>
              <a:t>dla dzieci, karuzela (2 szt.), huśtawka podwójna wahadłowa</a:t>
            </a:r>
          </a:p>
          <a:p>
            <a:endParaRPr lang="pl-PL" dirty="0">
              <a:latin typeface="Arial Black" panose="020B0A04020102020204" pitchFamily="34" charset="0"/>
            </a:endParaRPr>
          </a:p>
          <a:p>
            <a:r>
              <a:rPr lang="pl-PL" dirty="0">
                <a:latin typeface="Arial Black" panose="020B0A04020102020204" pitchFamily="34" charset="0"/>
              </a:rPr>
              <a:t>Ul. Lichnowska, Łanowa </a:t>
            </a:r>
            <a:r>
              <a:rPr lang="pl-PL" dirty="0" smtClean="0">
                <a:latin typeface="Arial Black" panose="020B0A04020102020204" pitchFamily="34" charset="0"/>
              </a:rPr>
              <a:t>Spółdzielcza: Stół </a:t>
            </a:r>
            <a:r>
              <a:rPr lang="pl-PL" dirty="0">
                <a:latin typeface="Arial Black" panose="020B0A04020102020204" pitchFamily="34" charset="0"/>
              </a:rPr>
              <a:t>betonowy do gry w szachy i chińczyka (7 szt.), zestaw </a:t>
            </a:r>
            <a:r>
              <a:rPr lang="pl-PL" dirty="0" smtClean="0">
                <a:latin typeface="Arial Black" panose="020B0A04020102020204" pitchFamily="34" charset="0"/>
              </a:rPr>
              <a:t>siłowni </a:t>
            </a:r>
            <a:r>
              <a:rPr lang="pl-PL" dirty="0">
                <a:latin typeface="Arial Black" panose="020B0A04020102020204" pitchFamily="34" charset="0"/>
              </a:rPr>
              <a:t>zewnętrznych (3 szt.), stojaki na rowery 6 stanowiskowe (4 szt.), urządzenia wielofunkcyjne dla dzieci (1 szt.), karuzela tarczowa, piramida linowa, rama huśtawki duet, huśtawka równoważnia na sprężynie, bujaki: spychacz, foka (1 szt.), kreatywna strefa gier (1)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871" y="518160"/>
            <a:ext cx="756000" cy="9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0" y="331631"/>
            <a:ext cx="11010788" cy="6188064"/>
          </a:xfrm>
        </p:spPr>
      </p:pic>
      <p:sp>
        <p:nvSpPr>
          <p:cNvPr id="7" name="pole tekstowe 6"/>
          <p:cNvSpPr txBox="1"/>
          <p:nvPr/>
        </p:nvSpPr>
        <p:spPr>
          <a:xfrm>
            <a:off x="492942" y="5525036"/>
            <a:ext cx="5579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l-PL" sz="3600" b="1" dirty="0" smtClean="0"/>
              <a:t>OSIEDLE HALLERA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37872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3" y="296105"/>
            <a:ext cx="11178214" cy="6282157"/>
          </a:xfrm>
        </p:spPr>
      </p:pic>
      <p:sp>
        <p:nvSpPr>
          <p:cNvPr id="5" name="pole tekstowe 4"/>
          <p:cNvSpPr txBox="1"/>
          <p:nvPr/>
        </p:nvSpPr>
        <p:spPr>
          <a:xfrm>
            <a:off x="8553180" y="5834131"/>
            <a:ext cx="3837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 smtClean="0"/>
              <a:t>Ul.Budowlanych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373080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3" y="305873"/>
            <a:ext cx="11165335" cy="6274919"/>
          </a:xfrm>
        </p:spPr>
      </p:pic>
      <p:sp>
        <p:nvSpPr>
          <p:cNvPr id="5" name="pole tekstowe 4"/>
          <p:cNvSpPr txBox="1"/>
          <p:nvPr/>
        </p:nvSpPr>
        <p:spPr>
          <a:xfrm>
            <a:off x="746975" y="424934"/>
            <a:ext cx="3773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Ul. Lichnowska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995650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5" y="292994"/>
            <a:ext cx="11023667" cy="6195302"/>
          </a:xfrm>
        </p:spPr>
      </p:pic>
      <p:sp>
        <p:nvSpPr>
          <p:cNvPr id="5" name="pole tekstowe 4"/>
          <p:cNvSpPr txBox="1"/>
          <p:nvPr/>
        </p:nvSpPr>
        <p:spPr>
          <a:xfrm>
            <a:off x="9066726" y="5640946"/>
            <a:ext cx="266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Ul. Łanowa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776129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0" y="318752"/>
            <a:ext cx="10881999" cy="6115684"/>
          </a:xfrm>
        </p:spPr>
      </p:pic>
      <p:sp>
        <p:nvSpPr>
          <p:cNvPr id="5" name="pole tekstowe 4"/>
          <p:cNvSpPr txBox="1"/>
          <p:nvPr/>
        </p:nvSpPr>
        <p:spPr>
          <a:xfrm>
            <a:off x="914400" y="609600"/>
            <a:ext cx="2575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Ul. Spółdzielcza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716848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0351" y="854299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Arial Black" panose="020B0A04020102020204" pitchFamily="34" charset="0"/>
              </a:rPr>
              <a:t>Łączna kwota </a:t>
            </a:r>
            <a:r>
              <a:rPr lang="pl-PL" dirty="0" smtClean="0">
                <a:latin typeface="Arial Black" panose="020B0A04020102020204" pitchFamily="34" charset="0"/>
              </a:rPr>
              <a:t>dofinansowania budowy spółdzielczych placów zabaw:</a:t>
            </a:r>
            <a:r>
              <a:rPr lang="pl-PL" dirty="0">
                <a:latin typeface="Arial Black" panose="020B0A04020102020204" pitchFamily="34" charset="0"/>
              </a:rPr>
              <a:t/>
            </a:r>
            <a:br>
              <a:rPr lang="pl-PL" dirty="0">
                <a:latin typeface="Arial Black" panose="020B0A04020102020204" pitchFamily="34" charset="0"/>
              </a:rPr>
            </a:b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3000" y="1981200"/>
            <a:ext cx="9872871" cy="4038600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r>
              <a:rPr lang="pl-PL" sz="4600" dirty="0" smtClean="0">
                <a:latin typeface="Arial Black" panose="020B0A04020102020204" pitchFamily="34" charset="0"/>
              </a:rPr>
              <a:t>			127</a:t>
            </a:r>
            <a:r>
              <a:rPr lang="pl-PL" sz="4600" dirty="0">
                <a:latin typeface="Arial Black" panose="020B0A04020102020204" pitchFamily="34" charset="0"/>
              </a:rPr>
              <a:t> 344, 36 </a:t>
            </a:r>
            <a:r>
              <a:rPr lang="pl-PL" sz="4600" dirty="0" smtClean="0">
                <a:latin typeface="Arial Black" panose="020B0A04020102020204" pitchFamily="34" charset="0"/>
              </a:rPr>
              <a:t>zł</a:t>
            </a:r>
          </a:p>
          <a:p>
            <a:endParaRPr lang="pl-PL" sz="4800" dirty="0"/>
          </a:p>
          <a:p>
            <a:pPr lvl="1"/>
            <a:r>
              <a:rPr lang="pl-PL" sz="4600" dirty="0">
                <a:latin typeface="Arial Black" panose="020B0A04020102020204" pitchFamily="34" charset="0"/>
              </a:rPr>
              <a:t>Łączne nakłady na place zabaw: </a:t>
            </a:r>
            <a:endParaRPr lang="pl-PL" sz="4600" dirty="0" smtClean="0">
              <a:latin typeface="Arial Black" panose="020B0A04020102020204" pitchFamily="34" charset="0"/>
            </a:endParaRPr>
          </a:p>
          <a:p>
            <a:pPr marL="45720" indent="0" algn="ctr">
              <a:buNone/>
            </a:pPr>
            <a:r>
              <a:rPr lang="pl-PL" sz="4800" dirty="0" smtClean="0">
                <a:latin typeface="Arial Black" panose="020B0A04020102020204" pitchFamily="34" charset="0"/>
              </a:rPr>
              <a:t>1</a:t>
            </a:r>
            <a:r>
              <a:rPr lang="pl-PL" sz="4800" dirty="0">
                <a:latin typeface="Arial Black" panose="020B0A04020102020204" pitchFamily="34" charset="0"/>
              </a:rPr>
              <a:t> </a:t>
            </a:r>
            <a:r>
              <a:rPr lang="pl-PL" sz="4800" dirty="0" smtClean="0">
                <a:latin typeface="Arial Black" panose="020B0A04020102020204" pitchFamily="34" charset="0"/>
              </a:rPr>
              <a:t>378</a:t>
            </a:r>
            <a:r>
              <a:rPr lang="pl-PL" sz="4800" dirty="0">
                <a:latin typeface="Arial Black" panose="020B0A04020102020204" pitchFamily="34" charset="0"/>
              </a:rPr>
              <a:t> </a:t>
            </a:r>
            <a:r>
              <a:rPr lang="pl-PL" sz="4800" dirty="0" smtClean="0">
                <a:latin typeface="Arial Black" panose="020B0A04020102020204" pitchFamily="34" charset="0"/>
              </a:rPr>
              <a:t>615</a:t>
            </a:r>
            <a:r>
              <a:rPr lang="pl-PL" sz="4800" dirty="0" smtClean="0">
                <a:latin typeface="Arial Black" panose="020B0A04020102020204" pitchFamily="34" charset="0"/>
              </a:rPr>
              <a:t>,87 </a:t>
            </a:r>
            <a:r>
              <a:rPr lang="pl-PL" sz="4800" dirty="0">
                <a:latin typeface="Arial Black" panose="020B0A04020102020204" pitchFamily="34" charset="0"/>
              </a:rPr>
              <a:t>zł </a:t>
            </a:r>
          </a:p>
          <a:p>
            <a:endParaRPr lang="pl-PL" sz="4800" dirty="0"/>
          </a:p>
          <a:p>
            <a:endParaRPr lang="pl-PL" sz="48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955" y="400069"/>
            <a:ext cx="1080000" cy="13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1" y="234868"/>
            <a:ext cx="7031195" cy="39515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79" y="2855564"/>
            <a:ext cx="6709893" cy="37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rial Black" panose="020B0A04020102020204" pitchFamily="34" charset="0"/>
              </a:rPr>
              <a:t>SMO nr 3 ul. Jabłoniowa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Łączny </a:t>
            </a:r>
            <a:r>
              <a:rPr lang="pl-PL" dirty="0">
                <a:latin typeface="Arial Black" panose="020B0A04020102020204" pitchFamily="34" charset="0"/>
              </a:rPr>
              <a:t>koszt: 145 013,26 zł</a:t>
            </a:r>
          </a:p>
          <a:p>
            <a:r>
              <a:rPr lang="pl-PL" dirty="0">
                <a:latin typeface="Arial Black" panose="020B0A04020102020204" pitchFamily="34" charset="0"/>
              </a:rPr>
              <a:t>Zakres: urządzenia do fitness, doposażenie placu zabaw, stojaki na rowery</a:t>
            </a:r>
          </a:p>
          <a:p>
            <a:endParaRPr lang="pl-PL" dirty="0">
              <a:latin typeface="Arial Black" panose="020B0A04020102020204" pitchFamily="34" charset="0"/>
            </a:endParaRPr>
          </a:p>
          <a:p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221" y="483870"/>
            <a:ext cx="1080000" cy="131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7" y="221988"/>
            <a:ext cx="11383904" cy="6397753"/>
          </a:xfrm>
          <a:prstGeom prst="rect">
            <a:avLst/>
          </a:prstGeom>
          <a:effectLst>
            <a:glow rad="774700">
              <a:schemeClr val="accent1"/>
            </a:glow>
          </a:effectLst>
        </p:spPr>
      </p:pic>
      <p:sp>
        <p:nvSpPr>
          <p:cNvPr id="6" name="pole tekstowe 5"/>
          <p:cNvSpPr txBox="1"/>
          <p:nvPr/>
        </p:nvSpPr>
        <p:spPr>
          <a:xfrm>
            <a:off x="1039969" y="609600"/>
            <a:ext cx="440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00B050"/>
                </a:solidFill>
              </a:rPr>
              <a:t>Plac zabaw ul. Jabłoniowa</a:t>
            </a:r>
            <a:endParaRPr lang="pl-PL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rial Black" panose="020B0A04020102020204" pitchFamily="34" charset="0"/>
              </a:rPr>
              <a:t>SMO nr 3 </a:t>
            </a:r>
            <a:r>
              <a:rPr lang="pl-PL" dirty="0" smtClean="0">
                <a:latin typeface="Arial Black" panose="020B0A04020102020204" pitchFamily="34" charset="0"/>
              </a:rPr>
              <a:t>ul. Modrzewiowa</a:t>
            </a: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143000" y="1965960"/>
            <a:ext cx="7324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latin typeface="Arial Black" panose="020B0A04020102020204" pitchFamily="34" charset="0"/>
              </a:rPr>
              <a:t>Koszt: 7352, 76 </a:t>
            </a:r>
            <a:r>
              <a:rPr lang="pl-PL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zł</a:t>
            </a:r>
          </a:p>
          <a:p>
            <a:endParaRPr lang="pl-PL" dirty="0">
              <a:solidFill>
                <a:schemeClr val="accent1"/>
              </a:solidFill>
              <a:latin typeface="Arial Black" panose="020B0A04020102020204" pitchFamily="34" charset="0"/>
            </a:endParaRPr>
          </a:p>
          <a:p>
            <a:r>
              <a:rPr lang="pl-PL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Zakres</a:t>
            </a:r>
            <a:r>
              <a:rPr lang="pl-PL" dirty="0">
                <a:solidFill>
                  <a:schemeClr val="accent1"/>
                </a:solidFill>
                <a:latin typeface="Arial Black" panose="020B0A04020102020204" pitchFamily="34" charset="0"/>
              </a:rPr>
              <a:t>: urządzenia drewniane przeniesione z ul. Jabłoniowej – urządzenie wielofunkcyjne, równoważnia, huśtawka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520" y="609600"/>
            <a:ext cx="1080000" cy="131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8835" y="7177825"/>
            <a:ext cx="9875520" cy="1356360"/>
          </a:xfrm>
        </p:spPr>
        <p:txBody>
          <a:bodyPr/>
          <a:lstStyle/>
          <a:p>
            <a:r>
              <a:rPr lang="pl-PL" dirty="0" smtClean="0"/>
              <a:t>SMO nr ul. Modrzewiowa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2" y="247650"/>
            <a:ext cx="11371396" cy="6390725"/>
          </a:xfrm>
          <a:effectLst>
            <a:glow rad="495300">
              <a:schemeClr val="accent1"/>
            </a:glow>
            <a:outerShdw blurRad="63500" dist="508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3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SMO nr 4 Osiedle Bursztynowe</a:t>
            </a:r>
            <a:endParaRPr lang="pl-PL" dirty="0"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Arial Black" panose="020B0A04020102020204" pitchFamily="34" charset="0"/>
              </a:rPr>
              <a:t>Łączny koszt: 144 489, 66 zł</a:t>
            </a:r>
          </a:p>
          <a:p>
            <a:r>
              <a:rPr lang="pl-PL" dirty="0">
                <a:latin typeface="Arial Black" panose="020B0A04020102020204" pitchFamily="34" charset="0"/>
              </a:rPr>
              <a:t>Zakres: urządzenia do fitness, urządzenia placu zabaw, boisko piaskowe do siatkówki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871" y="5081265"/>
            <a:ext cx="1080000" cy="13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4" y="280115"/>
            <a:ext cx="11229729" cy="6311109"/>
          </a:xfrm>
        </p:spPr>
      </p:pic>
    </p:spTree>
    <p:extLst>
      <p:ext uri="{BB962C8B-B14F-4D97-AF65-F5344CB8AC3E}">
        <p14:creationId xmlns:p14="http://schemas.microsoft.com/office/powerpoint/2010/main" val="3068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dstawa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Podstawa</Template>
  <TotalTime>183</TotalTime>
  <Words>309</Words>
  <Application>Microsoft Office PowerPoint</Application>
  <PresentationFormat>Panoramiczny</PresentationFormat>
  <Paragraphs>60</Paragraphs>
  <Slides>28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2" baseType="lpstr">
      <vt:lpstr>Arial Black</vt:lpstr>
      <vt:lpstr>Calibri</vt:lpstr>
      <vt:lpstr>Corbel</vt:lpstr>
      <vt:lpstr>Podstawa</vt:lpstr>
      <vt:lpstr>Place zabaw  w Chojnicach</vt:lpstr>
      <vt:lpstr>SMO nr 2 ul. Kopernika</vt:lpstr>
      <vt:lpstr>Prezentacja programu PowerPoint</vt:lpstr>
      <vt:lpstr>SMO nr 3 ul. Jabłoniowa  </vt:lpstr>
      <vt:lpstr>Prezentacja programu PowerPoint</vt:lpstr>
      <vt:lpstr>SMO nr 3 ul. Modrzewiowa</vt:lpstr>
      <vt:lpstr>SMO nr ul. Modrzewiowa</vt:lpstr>
      <vt:lpstr>SMO nr 4 Osiedle Bursztynowe</vt:lpstr>
      <vt:lpstr>Prezentacja programu PowerPoint</vt:lpstr>
      <vt:lpstr>SMO nr 4 Osiedle Hallera  </vt:lpstr>
      <vt:lpstr>Osiedle Hallera</vt:lpstr>
      <vt:lpstr> SMO nr 5 ul. Karsińska  </vt:lpstr>
      <vt:lpstr>SMO nr 5</vt:lpstr>
      <vt:lpstr>SMO nr 6 ul. Skrajna  </vt:lpstr>
      <vt:lpstr>Prezentacja programu PowerPoint</vt:lpstr>
      <vt:lpstr>SMO nr 6 Żwirki i Wigury  </vt:lpstr>
      <vt:lpstr>Prezentacja programu PowerPoint</vt:lpstr>
      <vt:lpstr>  SMO nr 10 ul. Sybiraków </vt:lpstr>
      <vt:lpstr>SMO nr 10 ul. Sybiraków</vt:lpstr>
      <vt:lpstr>Łącznie zainwestowano: </vt:lpstr>
      <vt:lpstr>INWESTYCJE NA TERENIE SPÓŁDZIELNI MIESZKANIOWEJ </vt:lpstr>
      <vt:lpstr>Place zabaw na terenach spółdzielczych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Łączna kwota dofinansowania budowy spółdzielczych placów zabaw: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 zabaw w Chojnicach</dc:title>
  <dc:creator>Irmina</dc:creator>
  <cp:lastModifiedBy>Irmina</cp:lastModifiedBy>
  <cp:revision>56</cp:revision>
  <dcterms:created xsi:type="dcterms:W3CDTF">2017-06-30T06:08:57Z</dcterms:created>
  <dcterms:modified xsi:type="dcterms:W3CDTF">2017-10-04T09:55:22Z</dcterms:modified>
</cp:coreProperties>
</file>