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sldIdLst>
    <p:sldId id="256" r:id="rId2"/>
    <p:sldId id="273" r:id="rId3"/>
    <p:sldId id="274" r:id="rId4"/>
    <p:sldId id="262" r:id="rId5"/>
    <p:sldId id="266" r:id="rId6"/>
    <p:sldId id="267" r:id="rId7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 autoAdjust="0"/>
  </p:normalViewPr>
  <p:slideViewPr>
    <p:cSldViewPr showGuides="1">
      <p:cViewPr varScale="1">
        <p:scale>
          <a:sx n="55" d="100"/>
          <a:sy n="55" d="100"/>
        </p:scale>
        <p:origin x="4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0B8A38-FECD-48B8-8509-762831F38DFC}" type="datetimeFigureOut">
              <a:rPr lang="pl-PL"/>
              <a:pPr>
                <a:defRPr/>
              </a:pPr>
              <a:t>2018-02-08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9D5F9A-12BF-4FEA-96EE-D97C6FE28E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3636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9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9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2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04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6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8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20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2EA6CC-BC93-40B6-ABBC-B8D05B378F3C}" type="slidenum">
              <a:rPr lang="pl-PL" altLang="pl-PL" smtClean="0"/>
              <a:pPr>
                <a:spcBef>
                  <a:spcPct val="0"/>
                </a:spcBef>
              </a:pPr>
              <a:t>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0619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60A1-7009-4171-8669-279F147EAB3C}" type="datetimeFigureOut">
              <a:rPr lang="pl-PL"/>
              <a:pPr>
                <a:defRPr/>
              </a:pPr>
              <a:t>2018-02-08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FA2E-2085-460A-AAA0-7744FC8EEE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034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C6693A4-8696-43D1-B361-089659735DB9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6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Shape 1"/>
          <p:cNvSpPr txBox="1"/>
          <p:nvPr/>
        </p:nvSpPr>
        <p:spPr>
          <a:xfrm>
            <a:off x="324000" y="1268280"/>
            <a:ext cx="8568360" cy="46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CustomShape 4"/>
          <p:cNvSpPr/>
          <p:nvPr/>
        </p:nvSpPr>
        <p:spPr>
          <a:xfrm>
            <a:off x="636840" y="2582640"/>
            <a:ext cx="126216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pl-PL" sz="1300" b="1">
                <a:solidFill>
                  <a:srgbClr val="FFFFFF"/>
                </a:solidFill>
                <a:latin typeface="Arial"/>
              </a:rPr>
              <a:t>Zarządzanie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pl-PL" sz="1300" b="1">
                <a:solidFill>
                  <a:srgbClr val="FFFFFF"/>
                </a:solidFill>
                <a:latin typeface="Arial"/>
              </a:rPr>
              <a:t>ryzykiem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2438640" y="2690280"/>
            <a:ext cx="137160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pl-PL" sz="1300" b="1">
                <a:solidFill>
                  <a:srgbClr val="FFFFFF"/>
                </a:solidFill>
                <a:latin typeface="Arial"/>
              </a:rPr>
              <a:t>Raportowanie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9" name="TextShape 12"/>
          <p:cNvSpPr txBox="1"/>
          <p:nvPr userDrawn="1"/>
        </p:nvSpPr>
        <p:spPr>
          <a:xfrm>
            <a:off x="6975144" y="6465385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r>
              <a:rPr lang="pl-PL" sz="1200" dirty="0" smtClean="0">
                <a:solidFill>
                  <a:srgbClr val="8B8B8B"/>
                </a:solidFill>
                <a:latin typeface="Arial" panose="020B0604020202020204" pitchFamily="34" charset="0"/>
              </a:rPr>
              <a:t> </a:t>
            </a:r>
            <a:fld id="{BB5054F3-B8BE-4DA1-89AD-C05E87B27590}" type="slidenum">
              <a:rPr lang="pl-PL" sz="1200" smtClean="0">
                <a:solidFill>
                  <a:srgbClr val="8B8B8B"/>
                </a:solidFill>
                <a:latin typeface="Arial" panose="020B0604020202020204" pitchFamily="34" charset="0"/>
              </a:rPr>
              <a:pPr algn="r"/>
              <a:t>‹#›</a:t>
            </a:fld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8" y="188640"/>
            <a:ext cx="1764435" cy="6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2EED424-5604-4DC1-A118-9D5E648D6AE0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D9FA9A3-3FCB-4D35-AC81-01E2F93BCF2A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7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51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268760"/>
            <a:ext cx="8147050" cy="936104"/>
          </a:xfr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76475"/>
            <a:ext cx="8136706" cy="38496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9AA7-38FF-4FF4-9D91-C386F65F34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267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77EF-141F-41D6-8324-2CCF39633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54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6617-68FB-4D82-AD73-00D6FDBC5BF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297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28CD23-24EF-46E5-B7A3-4D328BA42C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0612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A248C6-9CB8-4862-B9AC-E8FBDCD4FD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367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864096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DDF353-6F5A-472E-9BE3-FACFCE77D6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595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345881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BFAC95-77CF-4E1E-968B-76D966F12E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072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18F49-78EC-4082-B47F-81B9118ED952}" type="datetimeFigureOut">
              <a:rPr lang="pl-PL"/>
              <a:pPr>
                <a:defRPr/>
              </a:pPr>
              <a:t>2018-02-08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6E8E1A-DC21-4CEF-8494-7B087D351E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/>
          <a:stretch>
            <a:fillRect/>
          </a:stretch>
        </p:blipFill>
        <p:spPr bwMode="auto">
          <a:xfrm>
            <a:off x="874713" y="44450"/>
            <a:ext cx="8228012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pole tekstowe 5"/>
          <p:cNvSpPr txBox="1">
            <a:spLocks noChangeArrowheads="1"/>
          </p:cNvSpPr>
          <p:nvPr/>
        </p:nvSpPr>
        <p:spPr bwMode="auto">
          <a:xfrm>
            <a:off x="1735138" y="4641778"/>
            <a:ext cx="61198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400" b="1" dirty="0">
                <a:latin typeface="Arial" panose="020B0604020202020204" pitchFamily="34" charset="0"/>
              </a:rPr>
              <a:t>Kolej </a:t>
            </a:r>
            <a:r>
              <a:rPr lang="pl-PL" altLang="pl-PL" sz="4400" b="1" dirty="0" smtClean="0">
                <a:latin typeface="Arial" panose="020B0604020202020204" pitchFamily="34" charset="0"/>
              </a:rPr>
              <a:t>lepiej połączy Pomorze</a:t>
            </a:r>
            <a:endParaRPr lang="pl-PL" altLang="pl-PL" sz="4400" b="1" dirty="0">
              <a:latin typeface="Arial" panose="020B0604020202020204" pitchFamily="34" charset="0"/>
            </a:endParaRPr>
          </a:p>
        </p:txBody>
      </p:sp>
      <p:sp>
        <p:nvSpPr>
          <p:cNvPr id="12293" name="pole tekstowe 6"/>
          <p:cNvSpPr txBox="1">
            <a:spLocks noChangeArrowheads="1"/>
          </p:cNvSpPr>
          <p:nvPr/>
        </p:nvSpPr>
        <p:spPr bwMode="auto">
          <a:xfrm>
            <a:off x="6227763" y="6237288"/>
            <a:ext cx="287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Gdańsk, 08 lutego 2018 r.</a:t>
            </a:r>
          </a:p>
        </p:txBody>
      </p:sp>
      <p:pic>
        <p:nvPicPr>
          <p:cNvPr id="1229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3419872" y="1052736"/>
            <a:ext cx="5428682" cy="3312368"/>
            <a:chOff x="3779658" y="1124744"/>
            <a:chExt cx="4965947" cy="3600400"/>
          </a:xfrm>
        </p:grpSpPr>
        <p:sp>
          <p:nvSpPr>
            <p:cNvPr id="7" name="Prostokąt 6"/>
            <p:cNvSpPr/>
            <p:nvPr/>
          </p:nvSpPr>
          <p:spPr>
            <a:xfrm>
              <a:off x="3779658" y="1124744"/>
              <a:ext cx="4965947" cy="36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xmlns="" id="{585A8D8A-D766-4065-8753-A01FE1DB96F5}"/>
                </a:ext>
              </a:extLst>
            </p:cNvPr>
            <p:cNvSpPr/>
            <p:nvPr/>
          </p:nvSpPr>
          <p:spPr>
            <a:xfrm>
              <a:off x="4002957" y="1124744"/>
              <a:ext cx="4428889" cy="3416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rgbClr val="002060"/>
                  </a:solidFill>
                  <a:latin typeface="Arial" panose="020B0604020202020204" pitchFamily="34" charset="0"/>
                </a:rPr>
                <a:t>Łączymy województwa i regiony </a:t>
              </a:r>
            </a:p>
            <a:p>
              <a:pPr marL="285750" indent="-285750">
                <a:lnSpc>
                  <a:spcPct val="150000"/>
                </a:lnSpc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rgbClr val="002060"/>
                  </a:solidFill>
                  <a:latin typeface="Arial" panose="020B0604020202020204" pitchFamily="34" charset="0"/>
                </a:rPr>
                <a:t>Szybciej i wygodniej w aglomeracjach </a:t>
              </a:r>
            </a:p>
            <a:p>
              <a:pPr marL="285750" indent="-285750">
                <a:lnSpc>
                  <a:spcPct val="150000"/>
                </a:lnSpc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rgbClr val="002060"/>
                  </a:solidFill>
                  <a:latin typeface="Arial" panose="020B0604020202020204" pitchFamily="34" charset="0"/>
                </a:rPr>
                <a:t>Wyższy komfort obsługi pasażerów na stacjach i przystankach </a:t>
              </a:r>
            </a:p>
            <a:p>
              <a:pPr marL="285750" indent="-285750">
                <a:lnSpc>
                  <a:spcPct val="150000"/>
                </a:lnSpc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rgbClr val="002060"/>
                  </a:solidFill>
                  <a:latin typeface="Arial" panose="020B0604020202020204" pitchFamily="34" charset="0"/>
                </a:rPr>
                <a:t>Kolej bez barier </a:t>
              </a:r>
            </a:p>
            <a:p>
              <a:pPr marL="285750" indent="-285750">
                <a:lnSpc>
                  <a:spcPct val="150000"/>
                </a:lnSpc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rgbClr val="002060"/>
                  </a:solidFill>
                  <a:latin typeface="Arial" panose="020B0604020202020204" pitchFamily="34" charset="0"/>
                </a:rPr>
                <a:t>Więcej towarów na torach </a:t>
              </a:r>
            </a:p>
            <a:p>
              <a:pPr marL="285750" indent="-285750">
                <a:lnSpc>
                  <a:spcPct val="150000"/>
                </a:lnSpc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rgbClr val="002060"/>
                  </a:solidFill>
                  <a:latin typeface="Arial" panose="020B0604020202020204" pitchFamily="34" charset="0"/>
                </a:rPr>
                <a:t>Kolej przyjazna środowisku </a:t>
              </a:r>
            </a:p>
            <a:p>
              <a:pPr marL="285750" indent="-285750">
                <a:lnSpc>
                  <a:spcPct val="150000"/>
                </a:lnSpc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rgbClr val="002060"/>
                  </a:solidFill>
                  <a:latin typeface="Arial" panose="020B0604020202020204" pitchFamily="34" charset="0"/>
                </a:rPr>
                <a:t>Wyższy poziom bezpieczeństwa</a:t>
              </a:r>
            </a:p>
          </p:txBody>
        </p:sp>
      </p:grpSp>
      <p:sp>
        <p:nvSpPr>
          <p:cNvPr id="5" name="pole tekstowe 3"/>
          <p:cNvSpPr txBox="1">
            <a:spLocks noChangeArrowheads="1"/>
          </p:cNvSpPr>
          <p:nvPr/>
        </p:nvSpPr>
        <p:spPr bwMode="auto">
          <a:xfrm>
            <a:off x="2123728" y="117572"/>
            <a:ext cx="5040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Krajowy Program Kolejowy</a:t>
            </a:r>
            <a:endParaRPr lang="pl-PL" altLang="pl-PL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147022" y="1052736"/>
            <a:ext cx="3132348" cy="3312368"/>
            <a:chOff x="414786" y="1124744"/>
            <a:chExt cx="3096344" cy="3600400"/>
          </a:xfrm>
        </p:grpSpPr>
        <p:sp>
          <p:nvSpPr>
            <p:cNvPr id="8" name="Prostokąt 7"/>
            <p:cNvSpPr/>
            <p:nvPr/>
          </p:nvSpPr>
          <p:spPr>
            <a:xfrm>
              <a:off x="414786" y="1124744"/>
              <a:ext cx="3096344" cy="3600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558801" y="1420979"/>
              <a:ext cx="2808312" cy="282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5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</a:rPr>
                <a:t>ponad</a:t>
              </a:r>
            </a:p>
            <a:p>
              <a:r>
                <a:rPr lang="pl-PL" sz="32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66</a:t>
              </a:r>
              <a:r>
                <a:rPr lang="pl-PL" sz="32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 </a:t>
              </a:r>
              <a:r>
                <a:rPr lang="pl-PL" sz="28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mld zł</a:t>
              </a:r>
            </a:p>
            <a:p>
              <a:r>
                <a:rPr lang="pl-PL" sz="15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</a:rPr>
                <a:t>łączna wartość inwestycji</a:t>
              </a:r>
            </a:p>
            <a:p>
              <a:endParaRPr lang="pl-PL" sz="11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endParaRPr>
            </a:p>
            <a:p>
              <a:r>
                <a:rPr lang="pl-PL" sz="15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</a:rPr>
                <a:t>ponad</a:t>
              </a:r>
            </a:p>
            <a:p>
              <a:r>
                <a:rPr lang="pl-PL" sz="32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220</a:t>
              </a:r>
              <a:r>
                <a:rPr lang="pl-PL" sz="28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 projektów</a:t>
              </a:r>
            </a:p>
            <a:p>
              <a:endParaRPr lang="pl-PL" sz="105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r>
                <a:rPr lang="pl-PL" sz="3200" b="1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9000</a:t>
              </a:r>
              <a:r>
                <a:rPr lang="pl-PL" sz="32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 </a:t>
              </a:r>
              <a:r>
                <a:rPr lang="pl-PL" sz="28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km torów</a:t>
              </a:r>
            </a:p>
            <a:p>
              <a:r>
                <a:rPr lang="pl-PL" sz="15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</a:rPr>
                <a:t>objętych pracami</a:t>
              </a:r>
              <a:endParaRPr lang="pl-PL" sz="15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08" y="4474765"/>
            <a:ext cx="2959888" cy="22191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66" y="4504242"/>
            <a:ext cx="2885782" cy="21602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4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348621"/>
            <a:ext cx="4793656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2000" b="1" dirty="0" smtClean="0">
                <a:latin typeface="Arial" panose="020B0604020202020204" pitchFamily="34" charset="0"/>
              </a:rPr>
              <a:t>PROJEKT . 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2000" b="1" dirty="0">
                <a:latin typeface="Arial" panose="020B0604020202020204" pitchFamily="34" charset="0"/>
              </a:rPr>
              <a:t>„Prace na pozostałych liniach kolejowych należących </a:t>
            </a:r>
            <a:endParaRPr lang="pl-PL" altLang="pl-PL" sz="20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2000" b="1" dirty="0" smtClean="0">
                <a:latin typeface="Arial" panose="020B0604020202020204" pitchFamily="34" charset="0"/>
              </a:rPr>
              <a:t>do </a:t>
            </a:r>
            <a:r>
              <a:rPr lang="pl-PL" altLang="pl-PL" sz="2000" b="1" dirty="0">
                <a:latin typeface="Arial" panose="020B0604020202020204" pitchFamily="34" charset="0"/>
              </a:rPr>
              <a:t>alternatywnego ciągu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transportowego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2000" b="1" dirty="0" smtClean="0">
                <a:latin typeface="Arial" panose="020B0604020202020204" pitchFamily="34" charset="0"/>
              </a:rPr>
              <a:t> </a:t>
            </a:r>
            <a:r>
              <a:rPr lang="pl-PL" altLang="pl-PL" sz="2000" b="1" dirty="0">
                <a:latin typeface="Arial" panose="020B0604020202020204" pitchFamily="34" charset="0"/>
              </a:rPr>
              <a:t>Bydgoszcz –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Trójmiasto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2000" b="1" dirty="0" smtClean="0">
                <a:latin typeface="Arial" panose="020B0604020202020204" pitchFamily="34" charset="0"/>
              </a:rPr>
              <a:t> </a:t>
            </a:r>
            <a:r>
              <a:rPr lang="pl-PL" altLang="pl-PL" sz="2000" b="1" dirty="0">
                <a:latin typeface="Arial" panose="020B0604020202020204" pitchFamily="34" charset="0"/>
              </a:rPr>
              <a:t>i liniach stycznych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2000" b="1" dirty="0">
                <a:latin typeface="Arial" panose="020B0604020202020204" pitchFamily="34" charset="0"/>
              </a:rPr>
              <a:t>oraz </a:t>
            </a:r>
            <a:endParaRPr lang="pl-PL" altLang="pl-PL" sz="20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2000" b="1" dirty="0" smtClean="0">
                <a:latin typeface="Arial" panose="020B0604020202020204" pitchFamily="34" charset="0"/>
              </a:rPr>
              <a:t>chojnickim </a:t>
            </a:r>
            <a:r>
              <a:rPr lang="pl-PL" altLang="pl-PL" sz="2000" b="1" dirty="0">
                <a:latin typeface="Arial" panose="020B0604020202020204" pitchFamily="34" charset="0"/>
              </a:rPr>
              <a:t>węźle kolejowym”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altLang="pl-PL" sz="20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2000" dirty="0" smtClean="0">
                <a:latin typeface="Arial" panose="020B0604020202020204" pitchFamily="34" charset="0"/>
              </a:rPr>
              <a:t>w </a:t>
            </a:r>
            <a:r>
              <a:rPr lang="pl-PL" altLang="pl-PL" sz="2000" dirty="0">
                <a:latin typeface="Arial" panose="020B0604020202020204" pitchFamily="34" charset="0"/>
              </a:rPr>
              <a:t>ramach projektu</a:t>
            </a:r>
          </a:p>
          <a:p>
            <a:pPr algn="ctr" eaLnBrk="1" hangingPunct="1">
              <a:defRPr/>
            </a:pPr>
            <a:r>
              <a:rPr lang="pl-PL" altLang="pl-PL" sz="2000" dirty="0">
                <a:latin typeface="Arial" panose="020B0604020202020204" pitchFamily="34" charset="0"/>
              </a:rPr>
              <a:t>„</a:t>
            </a:r>
            <a:r>
              <a:rPr lang="pl-PL" altLang="pl-PL" sz="2000" i="1" dirty="0">
                <a:latin typeface="Arial" panose="020B0604020202020204" pitchFamily="34" charset="0"/>
              </a:rPr>
              <a:t>Prace przygotowawcze dla wybranych projektów</a:t>
            </a:r>
            <a:r>
              <a:rPr lang="pl-PL" altLang="pl-PL" sz="2000" dirty="0"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3" name="Prostokąt 2"/>
          <p:cNvSpPr/>
          <p:nvPr/>
        </p:nvSpPr>
        <p:spPr>
          <a:xfrm>
            <a:off x="1691680" y="11663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2000" b="1" dirty="0">
                <a:solidFill>
                  <a:prstClr val="white"/>
                </a:solidFill>
                <a:latin typeface="Arial" panose="020B0604020202020204" pitchFamily="34" charset="0"/>
              </a:rPr>
              <a:t>Opracowanie dokumentacji przedprojektowej </a:t>
            </a:r>
          </a:p>
        </p:txBody>
      </p:sp>
      <p:pic>
        <p:nvPicPr>
          <p:cNvPr id="4" name="Picture 2" descr="C:\Users\Plk051224\AppData\Local\Microsoft\Windows\Temporary Internet Files\Content.IE5\UUIYMNTD\MP9004392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1683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4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440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pole tekstowe 2"/>
          <p:cNvSpPr txBox="1">
            <a:spLocks noChangeArrowheads="1"/>
          </p:cNvSpPr>
          <p:nvPr/>
        </p:nvSpPr>
        <p:spPr bwMode="auto">
          <a:xfrm>
            <a:off x="2195513" y="179388"/>
            <a:ext cx="489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Arial" panose="020B0604020202020204" pitchFamily="34" charset="0"/>
              </a:rPr>
              <a:t>Zakres studium wykonalności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23" y="2975087"/>
            <a:ext cx="1796401" cy="125832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cxnSp>
        <p:nvCxnSpPr>
          <p:cNvPr id="7" name="Łącznik prosty ze strzałką 6"/>
          <p:cNvCxnSpPr>
            <a:endCxn id="2" idx="1"/>
          </p:cNvCxnSpPr>
          <p:nvPr/>
        </p:nvCxnSpPr>
        <p:spPr>
          <a:xfrm flipV="1">
            <a:off x="5003800" y="3603625"/>
            <a:ext cx="863600" cy="7239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572000" y="1169988"/>
            <a:ext cx="1728788" cy="13223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Tczew – Wierzchowo Człuchowskie</a:t>
            </a:r>
          </a:p>
          <a:p>
            <a:pPr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jednotorowa (Gutowiec – Wierzchowo Człuchowskie)</a:t>
            </a:r>
          </a:p>
          <a:p>
            <a:pPr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dwutorowa (Tczew – Gutowiec)</a:t>
            </a:r>
          </a:p>
          <a:p>
            <a:pPr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niezelektryfikowana, </a:t>
            </a:r>
          </a:p>
          <a:p>
            <a:pPr>
              <a:defRPr/>
            </a:pPr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109 km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779838" y="1412875"/>
            <a:ext cx="508000" cy="66198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323850" y="1198563"/>
            <a:ext cx="3527425" cy="6762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Alternatywny ciąg</a:t>
            </a:r>
          </a:p>
          <a:p>
            <a:pPr>
              <a:defRPr/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Bydgoszcz – Trójmiasto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07950" y="4327525"/>
            <a:ext cx="1800225" cy="5540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altLang="pl-P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Chojnice – Człuchów</a:t>
            </a:r>
          </a:p>
          <a:p>
            <a:pPr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dwutorowa</a:t>
            </a:r>
            <a:r>
              <a:rPr lang="pl-PL" sz="1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000" smtClean="0">
                <a:latin typeface="Arial" panose="020B0604020202020204" pitchFamily="34" charset="0"/>
                <a:cs typeface="Arial" panose="020B0604020202020204" pitchFamily="34" charset="0"/>
              </a:rPr>
              <a:t>niezelektryfikowana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16 km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132138" y="5013325"/>
            <a:ext cx="1727200" cy="5540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altLang="pl-P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Wierzchucin – Chojnice</a:t>
            </a:r>
          </a:p>
          <a:p>
            <a:pPr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jednotorowa, niezelektryfikowana, </a:t>
            </a:r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44 km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195513" y="2587625"/>
            <a:ext cx="1655762" cy="55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altLang="pl-P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Śliwice – Bąk</a:t>
            </a:r>
          </a:p>
          <a:p>
            <a:pPr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jednotorowa, niezelektryfikowana, </a:t>
            </a:r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2 km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627313" y="4602163"/>
            <a:ext cx="2232025" cy="369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altLang="pl-PL" sz="900" b="1" dirty="0">
                <a:solidFill>
                  <a:schemeClr val="bg1"/>
                </a:solidFill>
                <a:latin typeface="Arial" panose="020B0604020202020204" pitchFamily="34" charset="0"/>
              </a:rPr>
              <a:t>Lipowa Tucholska – Szlachta</a:t>
            </a:r>
          </a:p>
          <a:p>
            <a:pPr>
              <a:defRPr/>
            </a:pPr>
            <a:r>
              <a:rPr lang="pl-PL" altLang="pl-PL" sz="900" dirty="0">
                <a:solidFill>
                  <a:schemeClr val="bg1"/>
                </a:solidFill>
                <a:latin typeface="Arial" panose="020B0604020202020204" pitchFamily="34" charset="0"/>
              </a:rPr>
              <a:t>jednotorowa, niezelektryfikowana, </a:t>
            </a:r>
            <a:r>
              <a:rPr lang="pl-PL" altLang="pl-PL" sz="900" b="1" dirty="0">
                <a:solidFill>
                  <a:schemeClr val="bg1"/>
                </a:solidFill>
                <a:latin typeface="Arial" panose="020B0604020202020204" pitchFamily="34" charset="0"/>
              </a:rPr>
              <a:t>1 km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400675" y="4349750"/>
            <a:ext cx="2374900" cy="368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altLang="pl-PL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Lipowa Tucholska – Szlachta Zachód </a:t>
            </a:r>
          </a:p>
          <a:p>
            <a:pPr>
              <a:defRPr/>
            </a:pPr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jednotorowa, niezelektryfikowana, </a:t>
            </a:r>
            <a:r>
              <a:rPr lang="pl-PL" sz="900" b="1" dirty="0">
                <a:latin typeface="Arial" panose="020B0604020202020204" pitchFamily="34" charset="0"/>
                <a:cs typeface="Arial" panose="020B0604020202020204" pitchFamily="34" charset="0"/>
              </a:rPr>
              <a:t>2 km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4925" y="5876925"/>
            <a:ext cx="244951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altLang="pl-PL" sz="900" dirty="0">
                <a:solidFill>
                  <a:schemeClr val="tx1"/>
                </a:solidFill>
                <a:latin typeface="Arial" panose="020B0604020202020204" pitchFamily="34" charset="0"/>
              </a:rPr>
              <a:t>Budowa nowej linii </a:t>
            </a:r>
          </a:p>
          <a:p>
            <a:pPr>
              <a:defRPr/>
            </a:pPr>
            <a:r>
              <a:rPr lang="pl-PL" altLang="pl-PL" sz="900" b="1" dirty="0">
                <a:solidFill>
                  <a:schemeClr val="tx1"/>
                </a:solidFill>
                <a:latin typeface="Arial" panose="020B0604020202020204" pitchFamily="34" charset="0"/>
              </a:rPr>
              <a:t>Człuchów – Wierzchowo Człuchowskie</a:t>
            </a:r>
          </a:p>
          <a:p>
            <a:pPr>
              <a:defRPr/>
            </a:pPr>
            <a:r>
              <a:rPr lang="pl-PL" sz="900" dirty="0">
                <a:solidFill>
                  <a:schemeClr val="tx1"/>
                </a:solidFill>
                <a:latin typeface="Arial" panose="020B0604020202020204" pitchFamily="34" charset="0"/>
              </a:rPr>
              <a:t>jednotorowa, niezelektryfikowana, </a:t>
            </a:r>
            <a:r>
              <a:rPr lang="pl-PL" sz="900" b="1" dirty="0">
                <a:solidFill>
                  <a:schemeClr val="tx1"/>
                </a:solidFill>
                <a:latin typeface="Arial" panose="020B0604020202020204" pitchFamily="34" charset="0"/>
              </a:rPr>
              <a:t>7 km</a:t>
            </a:r>
            <a:endParaRPr lang="pl-PL" sz="900" b="1" dirty="0">
              <a:solidFill>
                <a:schemeClr val="tx1"/>
              </a:solidFill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>
            <a:off x="3684588" y="3448050"/>
            <a:ext cx="887412" cy="27463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6" name="Łącznik prosty ze strzałką 14345"/>
          <p:cNvCxnSpPr/>
          <p:nvPr/>
        </p:nvCxnSpPr>
        <p:spPr>
          <a:xfrm>
            <a:off x="5006975" y="6015038"/>
            <a:ext cx="0" cy="434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Dowolny kształt 14349"/>
          <p:cNvSpPr/>
          <p:nvPr/>
        </p:nvSpPr>
        <p:spPr>
          <a:xfrm>
            <a:off x="8183563" y="1030288"/>
            <a:ext cx="996950" cy="692150"/>
          </a:xfrm>
          <a:custGeom>
            <a:avLst/>
            <a:gdLst>
              <a:gd name="connsiteX0" fmla="*/ 0 w 996779"/>
              <a:gd name="connsiteY0" fmla="*/ 0 h 691978"/>
              <a:gd name="connsiteX1" fmla="*/ 24714 w 996779"/>
              <a:gd name="connsiteY1" fmla="*/ 41189 h 691978"/>
              <a:gd name="connsiteX2" fmla="*/ 41189 w 996779"/>
              <a:gd name="connsiteY2" fmla="*/ 90616 h 691978"/>
              <a:gd name="connsiteX3" fmla="*/ 49427 w 996779"/>
              <a:gd name="connsiteY3" fmla="*/ 115329 h 691978"/>
              <a:gd name="connsiteX4" fmla="*/ 65903 w 996779"/>
              <a:gd name="connsiteY4" fmla="*/ 140043 h 691978"/>
              <a:gd name="connsiteX5" fmla="*/ 74141 w 996779"/>
              <a:gd name="connsiteY5" fmla="*/ 164756 h 691978"/>
              <a:gd name="connsiteX6" fmla="*/ 98854 w 996779"/>
              <a:gd name="connsiteY6" fmla="*/ 181232 h 691978"/>
              <a:gd name="connsiteX7" fmla="*/ 140043 w 996779"/>
              <a:gd name="connsiteY7" fmla="*/ 255373 h 691978"/>
              <a:gd name="connsiteX8" fmla="*/ 164757 w 996779"/>
              <a:gd name="connsiteY8" fmla="*/ 304800 h 691978"/>
              <a:gd name="connsiteX9" fmla="*/ 172995 w 996779"/>
              <a:gd name="connsiteY9" fmla="*/ 337751 h 691978"/>
              <a:gd name="connsiteX10" fmla="*/ 197708 w 996779"/>
              <a:gd name="connsiteY10" fmla="*/ 362465 h 691978"/>
              <a:gd name="connsiteX11" fmla="*/ 230660 w 996779"/>
              <a:gd name="connsiteY11" fmla="*/ 411892 h 691978"/>
              <a:gd name="connsiteX12" fmla="*/ 247135 w 996779"/>
              <a:gd name="connsiteY12" fmla="*/ 436605 h 691978"/>
              <a:gd name="connsiteX13" fmla="*/ 288324 w 996779"/>
              <a:gd name="connsiteY13" fmla="*/ 486032 h 691978"/>
              <a:gd name="connsiteX14" fmla="*/ 313038 w 996779"/>
              <a:gd name="connsiteY14" fmla="*/ 494270 h 691978"/>
              <a:gd name="connsiteX15" fmla="*/ 469557 w 996779"/>
              <a:gd name="connsiteY15" fmla="*/ 502508 h 691978"/>
              <a:gd name="connsiteX16" fmla="*/ 576649 w 996779"/>
              <a:gd name="connsiteY16" fmla="*/ 518984 h 691978"/>
              <a:gd name="connsiteX17" fmla="*/ 634314 w 996779"/>
              <a:gd name="connsiteY17" fmla="*/ 543697 h 691978"/>
              <a:gd name="connsiteX18" fmla="*/ 667265 w 996779"/>
              <a:gd name="connsiteY18" fmla="*/ 551935 h 691978"/>
              <a:gd name="connsiteX19" fmla="*/ 691979 w 996779"/>
              <a:gd name="connsiteY19" fmla="*/ 568411 h 691978"/>
              <a:gd name="connsiteX20" fmla="*/ 724930 w 996779"/>
              <a:gd name="connsiteY20" fmla="*/ 576648 h 691978"/>
              <a:gd name="connsiteX21" fmla="*/ 774357 w 996779"/>
              <a:gd name="connsiteY21" fmla="*/ 593124 h 691978"/>
              <a:gd name="connsiteX22" fmla="*/ 799070 w 996779"/>
              <a:gd name="connsiteY22" fmla="*/ 601362 h 691978"/>
              <a:gd name="connsiteX23" fmla="*/ 856735 w 996779"/>
              <a:gd name="connsiteY23" fmla="*/ 626075 h 691978"/>
              <a:gd name="connsiteX24" fmla="*/ 873211 w 996779"/>
              <a:gd name="connsiteY24" fmla="*/ 650789 h 691978"/>
              <a:gd name="connsiteX25" fmla="*/ 906162 w 996779"/>
              <a:gd name="connsiteY25" fmla="*/ 659027 h 691978"/>
              <a:gd name="connsiteX26" fmla="*/ 955589 w 996779"/>
              <a:gd name="connsiteY26" fmla="*/ 675502 h 691978"/>
              <a:gd name="connsiteX27" fmla="*/ 996779 w 996779"/>
              <a:gd name="connsiteY27" fmla="*/ 691978 h 69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6779" h="691978">
                <a:moveTo>
                  <a:pt x="0" y="0"/>
                </a:moveTo>
                <a:cubicBezTo>
                  <a:pt x="8238" y="13730"/>
                  <a:pt x="18088" y="26613"/>
                  <a:pt x="24714" y="41189"/>
                </a:cubicBezTo>
                <a:cubicBezTo>
                  <a:pt x="31900" y="56999"/>
                  <a:pt x="35697" y="74140"/>
                  <a:pt x="41189" y="90616"/>
                </a:cubicBezTo>
                <a:cubicBezTo>
                  <a:pt x="43935" y="98854"/>
                  <a:pt x="44610" y="108104"/>
                  <a:pt x="49427" y="115329"/>
                </a:cubicBezTo>
                <a:cubicBezTo>
                  <a:pt x="54919" y="123567"/>
                  <a:pt x="61475" y="131187"/>
                  <a:pt x="65903" y="140043"/>
                </a:cubicBezTo>
                <a:cubicBezTo>
                  <a:pt x="69786" y="147810"/>
                  <a:pt x="68717" y="157975"/>
                  <a:pt x="74141" y="164756"/>
                </a:cubicBezTo>
                <a:cubicBezTo>
                  <a:pt x="80326" y="172487"/>
                  <a:pt x="90616" y="175740"/>
                  <a:pt x="98854" y="181232"/>
                </a:cubicBezTo>
                <a:cubicBezTo>
                  <a:pt x="119014" y="241711"/>
                  <a:pt x="103050" y="218378"/>
                  <a:pt x="140043" y="255373"/>
                </a:cubicBezTo>
                <a:cubicBezTo>
                  <a:pt x="174756" y="359509"/>
                  <a:pt x="116847" y="193011"/>
                  <a:pt x="164757" y="304800"/>
                </a:cubicBezTo>
                <a:cubicBezTo>
                  <a:pt x="169217" y="315206"/>
                  <a:pt x="167378" y="327921"/>
                  <a:pt x="172995" y="337751"/>
                </a:cubicBezTo>
                <a:cubicBezTo>
                  <a:pt x="178775" y="347866"/>
                  <a:pt x="190556" y="353269"/>
                  <a:pt x="197708" y="362465"/>
                </a:cubicBezTo>
                <a:cubicBezTo>
                  <a:pt x="209865" y="378095"/>
                  <a:pt x="219676" y="395416"/>
                  <a:pt x="230660" y="411892"/>
                </a:cubicBezTo>
                <a:lnTo>
                  <a:pt x="247135" y="436605"/>
                </a:lnTo>
                <a:cubicBezTo>
                  <a:pt x="259292" y="454840"/>
                  <a:pt x="269296" y="473347"/>
                  <a:pt x="288324" y="486032"/>
                </a:cubicBezTo>
                <a:cubicBezTo>
                  <a:pt x="295549" y="490849"/>
                  <a:pt x="304390" y="493484"/>
                  <a:pt x="313038" y="494270"/>
                </a:cubicBezTo>
                <a:cubicBezTo>
                  <a:pt x="365069" y="499000"/>
                  <a:pt x="417384" y="499762"/>
                  <a:pt x="469557" y="502508"/>
                </a:cubicBezTo>
                <a:cubicBezTo>
                  <a:pt x="529317" y="509148"/>
                  <a:pt x="531245" y="506012"/>
                  <a:pt x="576649" y="518984"/>
                </a:cubicBezTo>
                <a:cubicBezTo>
                  <a:pt x="633926" y="535348"/>
                  <a:pt x="564018" y="517336"/>
                  <a:pt x="634314" y="543697"/>
                </a:cubicBezTo>
                <a:cubicBezTo>
                  <a:pt x="644915" y="547672"/>
                  <a:pt x="656281" y="549189"/>
                  <a:pt x="667265" y="551935"/>
                </a:cubicBezTo>
                <a:cubicBezTo>
                  <a:pt x="675503" y="557427"/>
                  <a:pt x="682879" y="564511"/>
                  <a:pt x="691979" y="568411"/>
                </a:cubicBezTo>
                <a:cubicBezTo>
                  <a:pt x="702385" y="572871"/>
                  <a:pt x="714086" y="573395"/>
                  <a:pt x="724930" y="576648"/>
                </a:cubicBezTo>
                <a:cubicBezTo>
                  <a:pt x="741565" y="581638"/>
                  <a:pt x="757881" y="587632"/>
                  <a:pt x="774357" y="593124"/>
                </a:cubicBezTo>
                <a:cubicBezTo>
                  <a:pt x="782595" y="595870"/>
                  <a:pt x="791845" y="596545"/>
                  <a:pt x="799070" y="601362"/>
                </a:cubicBezTo>
                <a:cubicBezTo>
                  <a:pt x="833204" y="624118"/>
                  <a:pt x="814179" y="615437"/>
                  <a:pt x="856735" y="626075"/>
                </a:cubicBezTo>
                <a:cubicBezTo>
                  <a:pt x="862227" y="634313"/>
                  <a:pt x="864973" y="645297"/>
                  <a:pt x="873211" y="650789"/>
                </a:cubicBezTo>
                <a:cubicBezTo>
                  <a:pt x="882631" y="657069"/>
                  <a:pt x="895318" y="655774"/>
                  <a:pt x="906162" y="659027"/>
                </a:cubicBezTo>
                <a:cubicBezTo>
                  <a:pt x="922796" y="664017"/>
                  <a:pt x="939113" y="670010"/>
                  <a:pt x="955589" y="675502"/>
                </a:cubicBezTo>
                <a:cubicBezTo>
                  <a:pt x="986126" y="685681"/>
                  <a:pt x="972537" y="679857"/>
                  <a:pt x="996779" y="691978"/>
                </a:cubicBezTo>
              </a:path>
            </a:pathLst>
          </a:cu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7" name="pole tekstowe 46"/>
          <p:cNvSpPr txBox="1"/>
          <p:nvPr/>
        </p:nvSpPr>
        <p:spPr>
          <a:xfrm>
            <a:off x="6467475" y="6453188"/>
            <a:ext cx="1020763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l-PL" sz="1600" dirty="0"/>
              <a:t>Bydgoszcz</a:t>
            </a:r>
            <a:endParaRPr lang="pl-PL" dirty="0"/>
          </a:p>
        </p:txBody>
      </p:sp>
      <p:cxnSp>
        <p:nvCxnSpPr>
          <p:cNvPr id="48" name="Łącznik prosty ze strzałką 47"/>
          <p:cNvCxnSpPr/>
          <p:nvPr/>
        </p:nvCxnSpPr>
        <p:spPr>
          <a:xfrm flipH="1">
            <a:off x="7121525" y="6130925"/>
            <a:ext cx="434975" cy="2508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Dowolny kształt 14352"/>
          <p:cNvSpPr/>
          <p:nvPr/>
        </p:nvSpPr>
        <p:spPr>
          <a:xfrm>
            <a:off x="6977063" y="1514475"/>
            <a:ext cx="1474787" cy="4860925"/>
          </a:xfrm>
          <a:custGeom>
            <a:avLst/>
            <a:gdLst>
              <a:gd name="connsiteX0" fmla="*/ 1474573 w 1474573"/>
              <a:gd name="connsiteY0" fmla="*/ 0 h 4860325"/>
              <a:gd name="connsiteX1" fmla="*/ 1466335 w 1474573"/>
              <a:gd name="connsiteY1" fmla="*/ 49427 h 4860325"/>
              <a:gd name="connsiteX2" fmla="*/ 1441622 w 1474573"/>
              <a:gd name="connsiteY2" fmla="*/ 65903 h 4860325"/>
              <a:gd name="connsiteX3" fmla="*/ 1416908 w 1474573"/>
              <a:gd name="connsiteY3" fmla="*/ 90617 h 4860325"/>
              <a:gd name="connsiteX4" fmla="*/ 1408670 w 1474573"/>
              <a:gd name="connsiteY4" fmla="*/ 222422 h 4860325"/>
              <a:gd name="connsiteX5" fmla="*/ 1392195 w 1474573"/>
              <a:gd name="connsiteY5" fmla="*/ 247135 h 4860325"/>
              <a:gd name="connsiteX6" fmla="*/ 1375719 w 1474573"/>
              <a:gd name="connsiteY6" fmla="*/ 296563 h 4860325"/>
              <a:gd name="connsiteX7" fmla="*/ 1367481 w 1474573"/>
              <a:gd name="connsiteY7" fmla="*/ 321276 h 4860325"/>
              <a:gd name="connsiteX8" fmla="*/ 1342768 w 1474573"/>
              <a:gd name="connsiteY8" fmla="*/ 370703 h 4860325"/>
              <a:gd name="connsiteX9" fmla="*/ 1334530 w 1474573"/>
              <a:gd name="connsiteY9" fmla="*/ 584887 h 4860325"/>
              <a:gd name="connsiteX10" fmla="*/ 1318054 w 1474573"/>
              <a:gd name="connsiteY10" fmla="*/ 650790 h 4860325"/>
              <a:gd name="connsiteX11" fmla="*/ 1318054 w 1474573"/>
              <a:gd name="connsiteY11" fmla="*/ 799071 h 4860325"/>
              <a:gd name="connsiteX12" fmla="*/ 1293341 w 1474573"/>
              <a:gd name="connsiteY12" fmla="*/ 881449 h 4860325"/>
              <a:gd name="connsiteX13" fmla="*/ 1285103 w 1474573"/>
              <a:gd name="connsiteY13" fmla="*/ 906163 h 4860325"/>
              <a:gd name="connsiteX14" fmla="*/ 1276865 w 1474573"/>
              <a:gd name="connsiteY14" fmla="*/ 930876 h 4860325"/>
              <a:gd name="connsiteX15" fmla="*/ 1268627 w 1474573"/>
              <a:gd name="connsiteY15" fmla="*/ 963827 h 4860325"/>
              <a:gd name="connsiteX16" fmla="*/ 1252151 w 1474573"/>
              <a:gd name="connsiteY16" fmla="*/ 996779 h 4860325"/>
              <a:gd name="connsiteX17" fmla="*/ 1243914 w 1474573"/>
              <a:gd name="connsiteY17" fmla="*/ 1029730 h 4860325"/>
              <a:gd name="connsiteX18" fmla="*/ 1235676 w 1474573"/>
              <a:gd name="connsiteY18" fmla="*/ 1054444 h 4860325"/>
              <a:gd name="connsiteX19" fmla="*/ 1227438 w 1474573"/>
              <a:gd name="connsiteY19" fmla="*/ 1103871 h 4860325"/>
              <a:gd name="connsiteX20" fmla="*/ 1219200 w 1474573"/>
              <a:gd name="connsiteY20" fmla="*/ 1136822 h 4860325"/>
              <a:gd name="connsiteX21" fmla="*/ 1194487 w 1474573"/>
              <a:gd name="connsiteY21" fmla="*/ 1252152 h 4860325"/>
              <a:gd name="connsiteX22" fmla="*/ 1178011 w 1474573"/>
              <a:gd name="connsiteY22" fmla="*/ 1301579 h 4860325"/>
              <a:gd name="connsiteX23" fmla="*/ 1169773 w 1474573"/>
              <a:gd name="connsiteY23" fmla="*/ 1326292 h 4860325"/>
              <a:gd name="connsiteX24" fmla="*/ 1145060 w 1474573"/>
              <a:gd name="connsiteY24" fmla="*/ 1334530 h 4860325"/>
              <a:gd name="connsiteX25" fmla="*/ 1095633 w 1474573"/>
              <a:gd name="connsiteY25" fmla="*/ 1367481 h 4860325"/>
              <a:gd name="connsiteX26" fmla="*/ 1070919 w 1474573"/>
              <a:gd name="connsiteY26" fmla="*/ 1383957 h 4860325"/>
              <a:gd name="connsiteX27" fmla="*/ 1037968 w 1474573"/>
              <a:gd name="connsiteY27" fmla="*/ 1400433 h 4860325"/>
              <a:gd name="connsiteX28" fmla="*/ 996779 w 1474573"/>
              <a:gd name="connsiteY28" fmla="*/ 1458098 h 4860325"/>
              <a:gd name="connsiteX29" fmla="*/ 980303 w 1474573"/>
              <a:gd name="connsiteY29" fmla="*/ 1507525 h 4860325"/>
              <a:gd name="connsiteX30" fmla="*/ 972065 w 1474573"/>
              <a:gd name="connsiteY30" fmla="*/ 1565190 h 4860325"/>
              <a:gd name="connsiteX31" fmla="*/ 955589 w 1474573"/>
              <a:gd name="connsiteY31" fmla="*/ 1614617 h 4860325"/>
              <a:gd name="connsiteX32" fmla="*/ 947351 w 1474573"/>
              <a:gd name="connsiteY32" fmla="*/ 1664044 h 4860325"/>
              <a:gd name="connsiteX33" fmla="*/ 939114 w 1474573"/>
              <a:gd name="connsiteY33" fmla="*/ 1886465 h 4860325"/>
              <a:gd name="connsiteX34" fmla="*/ 930876 w 1474573"/>
              <a:gd name="connsiteY34" fmla="*/ 1911179 h 4860325"/>
              <a:gd name="connsiteX35" fmla="*/ 947351 w 1474573"/>
              <a:gd name="connsiteY35" fmla="*/ 2199503 h 4860325"/>
              <a:gd name="connsiteX36" fmla="*/ 955589 w 1474573"/>
              <a:gd name="connsiteY36" fmla="*/ 2734963 h 4860325"/>
              <a:gd name="connsiteX37" fmla="*/ 980303 w 1474573"/>
              <a:gd name="connsiteY37" fmla="*/ 2751438 h 4860325"/>
              <a:gd name="connsiteX38" fmla="*/ 906162 w 1474573"/>
              <a:gd name="connsiteY38" fmla="*/ 2734963 h 4860325"/>
              <a:gd name="connsiteX39" fmla="*/ 930876 w 1474573"/>
              <a:gd name="connsiteY39" fmla="*/ 2726725 h 4860325"/>
              <a:gd name="connsiteX40" fmla="*/ 955589 w 1474573"/>
              <a:gd name="connsiteY40" fmla="*/ 2734963 h 4860325"/>
              <a:gd name="connsiteX41" fmla="*/ 930876 w 1474573"/>
              <a:gd name="connsiteY41" fmla="*/ 2751438 h 4860325"/>
              <a:gd name="connsiteX42" fmla="*/ 914400 w 1474573"/>
              <a:gd name="connsiteY42" fmla="*/ 2957384 h 4860325"/>
              <a:gd name="connsiteX43" fmla="*/ 906162 w 1474573"/>
              <a:gd name="connsiteY43" fmla="*/ 3031525 h 4860325"/>
              <a:gd name="connsiteX44" fmla="*/ 914400 w 1474573"/>
              <a:gd name="connsiteY44" fmla="*/ 3097427 h 4860325"/>
              <a:gd name="connsiteX45" fmla="*/ 930876 w 1474573"/>
              <a:gd name="connsiteY45" fmla="*/ 3146854 h 4860325"/>
              <a:gd name="connsiteX46" fmla="*/ 914400 w 1474573"/>
              <a:gd name="connsiteY46" fmla="*/ 3286898 h 4860325"/>
              <a:gd name="connsiteX47" fmla="*/ 906162 w 1474573"/>
              <a:gd name="connsiteY47" fmla="*/ 3311611 h 4860325"/>
              <a:gd name="connsiteX48" fmla="*/ 897924 w 1474573"/>
              <a:gd name="connsiteY48" fmla="*/ 3418703 h 4860325"/>
              <a:gd name="connsiteX49" fmla="*/ 881449 w 1474573"/>
              <a:gd name="connsiteY49" fmla="*/ 3443417 h 4860325"/>
              <a:gd name="connsiteX50" fmla="*/ 873211 w 1474573"/>
              <a:gd name="connsiteY50" fmla="*/ 3468130 h 4860325"/>
              <a:gd name="connsiteX51" fmla="*/ 856735 w 1474573"/>
              <a:gd name="connsiteY51" fmla="*/ 3501081 h 4860325"/>
              <a:gd name="connsiteX52" fmla="*/ 848497 w 1474573"/>
              <a:gd name="connsiteY52" fmla="*/ 3583460 h 4860325"/>
              <a:gd name="connsiteX53" fmla="*/ 823784 w 1474573"/>
              <a:gd name="connsiteY53" fmla="*/ 3608173 h 4860325"/>
              <a:gd name="connsiteX54" fmla="*/ 807308 w 1474573"/>
              <a:gd name="connsiteY54" fmla="*/ 3632887 h 4860325"/>
              <a:gd name="connsiteX55" fmla="*/ 774357 w 1474573"/>
              <a:gd name="connsiteY55" fmla="*/ 3707027 h 4860325"/>
              <a:gd name="connsiteX56" fmla="*/ 733168 w 1474573"/>
              <a:gd name="connsiteY56" fmla="*/ 3739979 h 4860325"/>
              <a:gd name="connsiteX57" fmla="*/ 716692 w 1474573"/>
              <a:gd name="connsiteY57" fmla="*/ 3772930 h 4860325"/>
              <a:gd name="connsiteX58" fmla="*/ 700216 w 1474573"/>
              <a:gd name="connsiteY58" fmla="*/ 3838833 h 4860325"/>
              <a:gd name="connsiteX59" fmla="*/ 691979 w 1474573"/>
              <a:gd name="connsiteY59" fmla="*/ 3871784 h 4860325"/>
              <a:gd name="connsiteX60" fmla="*/ 683741 w 1474573"/>
              <a:gd name="connsiteY60" fmla="*/ 4168346 h 4860325"/>
              <a:gd name="connsiteX61" fmla="*/ 659027 w 1474573"/>
              <a:gd name="connsiteY61" fmla="*/ 4267200 h 4860325"/>
              <a:gd name="connsiteX62" fmla="*/ 642551 w 1474573"/>
              <a:gd name="connsiteY62" fmla="*/ 4291914 h 4860325"/>
              <a:gd name="connsiteX63" fmla="*/ 634314 w 1474573"/>
              <a:gd name="connsiteY63" fmla="*/ 4316627 h 4860325"/>
              <a:gd name="connsiteX64" fmla="*/ 601362 w 1474573"/>
              <a:gd name="connsiteY64" fmla="*/ 4366054 h 4860325"/>
              <a:gd name="connsiteX65" fmla="*/ 568411 w 1474573"/>
              <a:gd name="connsiteY65" fmla="*/ 4423719 h 4860325"/>
              <a:gd name="connsiteX66" fmla="*/ 560173 w 1474573"/>
              <a:gd name="connsiteY66" fmla="*/ 4448433 h 4860325"/>
              <a:gd name="connsiteX67" fmla="*/ 535460 w 1474573"/>
              <a:gd name="connsiteY67" fmla="*/ 4473146 h 4860325"/>
              <a:gd name="connsiteX68" fmla="*/ 518984 w 1474573"/>
              <a:gd name="connsiteY68" fmla="*/ 4497860 h 4860325"/>
              <a:gd name="connsiteX69" fmla="*/ 477795 w 1474573"/>
              <a:gd name="connsiteY69" fmla="*/ 4580238 h 4860325"/>
              <a:gd name="connsiteX70" fmla="*/ 444843 w 1474573"/>
              <a:gd name="connsiteY70" fmla="*/ 4588476 h 4860325"/>
              <a:gd name="connsiteX71" fmla="*/ 420130 w 1474573"/>
              <a:gd name="connsiteY71" fmla="*/ 4604952 h 4860325"/>
              <a:gd name="connsiteX72" fmla="*/ 387179 w 1474573"/>
              <a:gd name="connsiteY72" fmla="*/ 4613190 h 4860325"/>
              <a:gd name="connsiteX73" fmla="*/ 362465 w 1474573"/>
              <a:gd name="connsiteY73" fmla="*/ 4637903 h 4860325"/>
              <a:gd name="connsiteX74" fmla="*/ 321276 w 1474573"/>
              <a:gd name="connsiteY74" fmla="*/ 4646141 h 4860325"/>
              <a:gd name="connsiteX75" fmla="*/ 247135 w 1474573"/>
              <a:gd name="connsiteY75" fmla="*/ 4662617 h 4860325"/>
              <a:gd name="connsiteX76" fmla="*/ 222422 w 1474573"/>
              <a:gd name="connsiteY76" fmla="*/ 4679092 h 4860325"/>
              <a:gd name="connsiteX77" fmla="*/ 164757 w 1474573"/>
              <a:gd name="connsiteY77" fmla="*/ 4703806 h 4860325"/>
              <a:gd name="connsiteX78" fmla="*/ 115330 w 1474573"/>
              <a:gd name="connsiteY78" fmla="*/ 4736757 h 4860325"/>
              <a:gd name="connsiteX79" fmla="*/ 90616 w 1474573"/>
              <a:gd name="connsiteY79" fmla="*/ 4761471 h 4860325"/>
              <a:gd name="connsiteX80" fmla="*/ 65903 w 1474573"/>
              <a:gd name="connsiteY80" fmla="*/ 4769708 h 4860325"/>
              <a:gd name="connsiteX81" fmla="*/ 41189 w 1474573"/>
              <a:gd name="connsiteY81" fmla="*/ 4794422 h 4860325"/>
              <a:gd name="connsiteX82" fmla="*/ 0 w 1474573"/>
              <a:gd name="connsiteY82" fmla="*/ 4860325 h 48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474573" h="4860325">
                <a:moveTo>
                  <a:pt x="1474573" y="0"/>
                </a:moveTo>
                <a:cubicBezTo>
                  <a:pt x="1471827" y="16476"/>
                  <a:pt x="1473805" y="34487"/>
                  <a:pt x="1466335" y="49427"/>
                </a:cubicBezTo>
                <a:cubicBezTo>
                  <a:pt x="1461907" y="58282"/>
                  <a:pt x="1449228" y="59565"/>
                  <a:pt x="1441622" y="65903"/>
                </a:cubicBezTo>
                <a:cubicBezTo>
                  <a:pt x="1432672" y="73361"/>
                  <a:pt x="1425146" y="82379"/>
                  <a:pt x="1416908" y="90617"/>
                </a:cubicBezTo>
                <a:cubicBezTo>
                  <a:pt x="1414162" y="134552"/>
                  <a:pt x="1415535" y="178940"/>
                  <a:pt x="1408670" y="222422"/>
                </a:cubicBezTo>
                <a:cubicBezTo>
                  <a:pt x="1407126" y="232201"/>
                  <a:pt x="1396216" y="238088"/>
                  <a:pt x="1392195" y="247135"/>
                </a:cubicBezTo>
                <a:cubicBezTo>
                  <a:pt x="1385142" y="263005"/>
                  <a:pt x="1381211" y="280087"/>
                  <a:pt x="1375719" y="296563"/>
                </a:cubicBezTo>
                <a:cubicBezTo>
                  <a:pt x="1372973" y="304801"/>
                  <a:pt x="1372297" y="314051"/>
                  <a:pt x="1367481" y="321276"/>
                </a:cubicBezTo>
                <a:cubicBezTo>
                  <a:pt x="1346190" y="353215"/>
                  <a:pt x="1354137" y="336597"/>
                  <a:pt x="1342768" y="370703"/>
                </a:cubicBezTo>
                <a:cubicBezTo>
                  <a:pt x="1340022" y="442098"/>
                  <a:pt x="1340810" y="513716"/>
                  <a:pt x="1334530" y="584887"/>
                </a:cubicBezTo>
                <a:cubicBezTo>
                  <a:pt x="1332540" y="607443"/>
                  <a:pt x="1318054" y="650790"/>
                  <a:pt x="1318054" y="650790"/>
                </a:cubicBezTo>
                <a:cubicBezTo>
                  <a:pt x="1338531" y="712218"/>
                  <a:pt x="1330749" y="678475"/>
                  <a:pt x="1318054" y="799071"/>
                </a:cubicBezTo>
                <a:cubicBezTo>
                  <a:pt x="1316139" y="817263"/>
                  <a:pt x="1297236" y="869764"/>
                  <a:pt x="1293341" y="881449"/>
                </a:cubicBezTo>
                <a:lnTo>
                  <a:pt x="1285103" y="906163"/>
                </a:lnTo>
                <a:cubicBezTo>
                  <a:pt x="1282357" y="914401"/>
                  <a:pt x="1278971" y="922452"/>
                  <a:pt x="1276865" y="930876"/>
                </a:cubicBezTo>
                <a:cubicBezTo>
                  <a:pt x="1274119" y="941860"/>
                  <a:pt x="1272602" y="953226"/>
                  <a:pt x="1268627" y="963827"/>
                </a:cubicBezTo>
                <a:cubicBezTo>
                  <a:pt x="1264315" y="975326"/>
                  <a:pt x="1257643" y="985795"/>
                  <a:pt x="1252151" y="996779"/>
                </a:cubicBezTo>
                <a:cubicBezTo>
                  <a:pt x="1249405" y="1007763"/>
                  <a:pt x="1247024" y="1018844"/>
                  <a:pt x="1243914" y="1029730"/>
                </a:cubicBezTo>
                <a:cubicBezTo>
                  <a:pt x="1241529" y="1038080"/>
                  <a:pt x="1237560" y="1045967"/>
                  <a:pt x="1235676" y="1054444"/>
                </a:cubicBezTo>
                <a:cubicBezTo>
                  <a:pt x="1232053" y="1070749"/>
                  <a:pt x="1230714" y="1087492"/>
                  <a:pt x="1227438" y="1103871"/>
                </a:cubicBezTo>
                <a:cubicBezTo>
                  <a:pt x="1225218" y="1114973"/>
                  <a:pt x="1221420" y="1125720"/>
                  <a:pt x="1219200" y="1136822"/>
                </a:cubicBezTo>
                <a:cubicBezTo>
                  <a:pt x="1208831" y="1188664"/>
                  <a:pt x="1212855" y="1197050"/>
                  <a:pt x="1194487" y="1252152"/>
                </a:cubicBezTo>
                <a:lnTo>
                  <a:pt x="1178011" y="1301579"/>
                </a:lnTo>
                <a:cubicBezTo>
                  <a:pt x="1175265" y="1309817"/>
                  <a:pt x="1178011" y="1323546"/>
                  <a:pt x="1169773" y="1326292"/>
                </a:cubicBezTo>
                <a:cubicBezTo>
                  <a:pt x="1161535" y="1329038"/>
                  <a:pt x="1152651" y="1330313"/>
                  <a:pt x="1145060" y="1334530"/>
                </a:cubicBezTo>
                <a:cubicBezTo>
                  <a:pt x="1127751" y="1344146"/>
                  <a:pt x="1112109" y="1356497"/>
                  <a:pt x="1095633" y="1367481"/>
                </a:cubicBezTo>
                <a:cubicBezTo>
                  <a:pt x="1087395" y="1372973"/>
                  <a:pt x="1079775" y="1379529"/>
                  <a:pt x="1070919" y="1383957"/>
                </a:cubicBezTo>
                <a:lnTo>
                  <a:pt x="1037968" y="1400433"/>
                </a:lnTo>
                <a:cubicBezTo>
                  <a:pt x="1034643" y="1404867"/>
                  <a:pt x="1001162" y="1448236"/>
                  <a:pt x="996779" y="1458098"/>
                </a:cubicBezTo>
                <a:cubicBezTo>
                  <a:pt x="989726" y="1473968"/>
                  <a:pt x="980303" y="1507525"/>
                  <a:pt x="980303" y="1507525"/>
                </a:cubicBezTo>
                <a:cubicBezTo>
                  <a:pt x="977557" y="1526747"/>
                  <a:pt x="976431" y="1546270"/>
                  <a:pt x="972065" y="1565190"/>
                </a:cubicBezTo>
                <a:cubicBezTo>
                  <a:pt x="968160" y="1582112"/>
                  <a:pt x="958444" y="1597486"/>
                  <a:pt x="955589" y="1614617"/>
                </a:cubicBezTo>
                <a:lnTo>
                  <a:pt x="947351" y="1664044"/>
                </a:lnTo>
                <a:cubicBezTo>
                  <a:pt x="944605" y="1738184"/>
                  <a:pt x="944049" y="1812438"/>
                  <a:pt x="939114" y="1886465"/>
                </a:cubicBezTo>
                <a:cubicBezTo>
                  <a:pt x="938536" y="1895129"/>
                  <a:pt x="930876" y="1902495"/>
                  <a:pt x="930876" y="1911179"/>
                </a:cubicBezTo>
                <a:cubicBezTo>
                  <a:pt x="930876" y="2113882"/>
                  <a:pt x="927864" y="2082567"/>
                  <a:pt x="947351" y="2199503"/>
                </a:cubicBezTo>
                <a:cubicBezTo>
                  <a:pt x="950097" y="2377990"/>
                  <a:pt x="944951" y="2556773"/>
                  <a:pt x="955589" y="2734963"/>
                </a:cubicBezTo>
                <a:cubicBezTo>
                  <a:pt x="956179" y="2744846"/>
                  <a:pt x="989696" y="2748307"/>
                  <a:pt x="980303" y="2751438"/>
                </a:cubicBezTo>
                <a:cubicBezTo>
                  <a:pt x="965807" y="2756270"/>
                  <a:pt x="924109" y="2740945"/>
                  <a:pt x="906162" y="2734963"/>
                </a:cubicBezTo>
                <a:cubicBezTo>
                  <a:pt x="914400" y="2732217"/>
                  <a:pt x="922192" y="2726725"/>
                  <a:pt x="930876" y="2726725"/>
                </a:cubicBezTo>
                <a:cubicBezTo>
                  <a:pt x="939559" y="2726725"/>
                  <a:pt x="955589" y="2726280"/>
                  <a:pt x="955589" y="2734963"/>
                </a:cubicBezTo>
                <a:cubicBezTo>
                  <a:pt x="955589" y="2744863"/>
                  <a:pt x="939114" y="2745946"/>
                  <a:pt x="930876" y="2751438"/>
                </a:cubicBezTo>
                <a:cubicBezTo>
                  <a:pt x="902870" y="2835455"/>
                  <a:pt x="927521" y="2754011"/>
                  <a:pt x="914400" y="2957384"/>
                </a:cubicBezTo>
                <a:cubicBezTo>
                  <a:pt x="912799" y="2982198"/>
                  <a:pt x="908908" y="3006811"/>
                  <a:pt x="906162" y="3031525"/>
                </a:cubicBezTo>
                <a:cubicBezTo>
                  <a:pt x="908908" y="3053492"/>
                  <a:pt x="909761" y="3075780"/>
                  <a:pt x="914400" y="3097427"/>
                </a:cubicBezTo>
                <a:cubicBezTo>
                  <a:pt x="918039" y="3114408"/>
                  <a:pt x="930876" y="3146854"/>
                  <a:pt x="930876" y="3146854"/>
                </a:cubicBezTo>
                <a:cubicBezTo>
                  <a:pt x="925822" y="3207507"/>
                  <a:pt x="927282" y="3235370"/>
                  <a:pt x="914400" y="3286898"/>
                </a:cubicBezTo>
                <a:cubicBezTo>
                  <a:pt x="912294" y="3295322"/>
                  <a:pt x="908908" y="3303373"/>
                  <a:pt x="906162" y="3311611"/>
                </a:cubicBezTo>
                <a:cubicBezTo>
                  <a:pt x="903416" y="3347308"/>
                  <a:pt x="904522" y="3383513"/>
                  <a:pt x="897924" y="3418703"/>
                </a:cubicBezTo>
                <a:cubicBezTo>
                  <a:pt x="896099" y="3428434"/>
                  <a:pt x="885877" y="3434562"/>
                  <a:pt x="881449" y="3443417"/>
                </a:cubicBezTo>
                <a:cubicBezTo>
                  <a:pt x="877566" y="3451184"/>
                  <a:pt x="876632" y="3460149"/>
                  <a:pt x="873211" y="3468130"/>
                </a:cubicBezTo>
                <a:cubicBezTo>
                  <a:pt x="868373" y="3479417"/>
                  <a:pt x="862227" y="3490097"/>
                  <a:pt x="856735" y="3501081"/>
                </a:cubicBezTo>
                <a:cubicBezTo>
                  <a:pt x="853989" y="3528541"/>
                  <a:pt x="856613" y="3557084"/>
                  <a:pt x="848497" y="3583460"/>
                </a:cubicBezTo>
                <a:cubicBezTo>
                  <a:pt x="845071" y="3594595"/>
                  <a:pt x="831242" y="3599223"/>
                  <a:pt x="823784" y="3608173"/>
                </a:cubicBezTo>
                <a:cubicBezTo>
                  <a:pt x="817446" y="3615779"/>
                  <a:pt x="811329" y="3623839"/>
                  <a:pt x="807308" y="3632887"/>
                </a:cubicBezTo>
                <a:cubicBezTo>
                  <a:pt x="768097" y="3721113"/>
                  <a:pt x="811643" y="3651100"/>
                  <a:pt x="774357" y="3707027"/>
                </a:cubicBezTo>
                <a:cubicBezTo>
                  <a:pt x="753995" y="3768113"/>
                  <a:pt x="785683" y="3696217"/>
                  <a:pt x="733168" y="3739979"/>
                </a:cubicBezTo>
                <a:cubicBezTo>
                  <a:pt x="723734" y="3747841"/>
                  <a:pt x="721529" y="3761643"/>
                  <a:pt x="716692" y="3772930"/>
                </a:cubicBezTo>
                <a:cubicBezTo>
                  <a:pt x="706501" y="3796707"/>
                  <a:pt x="706166" y="3812057"/>
                  <a:pt x="700216" y="3838833"/>
                </a:cubicBezTo>
                <a:cubicBezTo>
                  <a:pt x="697760" y="3849885"/>
                  <a:pt x="694725" y="3860800"/>
                  <a:pt x="691979" y="3871784"/>
                </a:cubicBezTo>
                <a:cubicBezTo>
                  <a:pt x="689233" y="3970638"/>
                  <a:pt x="688445" y="4069566"/>
                  <a:pt x="683741" y="4168346"/>
                </a:cubicBezTo>
                <a:cubicBezTo>
                  <a:pt x="682791" y="4188301"/>
                  <a:pt x="670239" y="4250382"/>
                  <a:pt x="659027" y="4267200"/>
                </a:cubicBezTo>
                <a:lnTo>
                  <a:pt x="642551" y="4291914"/>
                </a:lnTo>
                <a:cubicBezTo>
                  <a:pt x="639805" y="4300152"/>
                  <a:pt x="638531" y="4309037"/>
                  <a:pt x="634314" y="4316627"/>
                </a:cubicBezTo>
                <a:cubicBezTo>
                  <a:pt x="624698" y="4333937"/>
                  <a:pt x="601362" y="4366054"/>
                  <a:pt x="601362" y="4366054"/>
                </a:cubicBezTo>
                <a:cubicBezTo>
                  <a:pt x="582474" y="4422719"/>
                  <a:pt x="608309" y="4353897"/>
                  <a:pt x="568411" y="4423719"/>
                </a:cubicBezTo>
                <a:cubicBezTo>
                  <a:pt x="564103" y="4431259"/>
                  <a:pt x="564990" y="4441208"/>
                  <a:pt x="560173" y="4448433"/>
                </a:cubicBezTo>
                <a:cubicBezTo>
                  <a:pt x="553711" y="4458126"/>
                  <a:pt x="542918" y="4464196"/>
                  <a:pt x="535460" y="4473146"/>
                </a:cubicBezTo>
                <a:cubicBezTo>
                  <a:pt x="529122" y="4480752"/>
                  <a:pt x="524476" y="4489622"/>
                  <a:pt x="518984" y="4497860"/>
                </a:cubicBezTo>
                <a:cubicBezTo>
                  <a:pt x="513421" y="4520112"/>
                  <a:pt x="503948" y="4573700"/>
                  <a:pt x="477795" y="4580238"/>
                </a:cubicBezTo>
                <a:lnTo>
                  <a:pt x="444843" y="4588476"/>
                </a:lnTo>
                <a:cubicBezTo>
                  <a:pt x="436605" y="4593968"/>
                  <a:pt x="429230" y="4601052"/>
                  <a:pt x="420130" y="4604952"/>
                </a:cubicBezTo>
                <a:cubicBezTo>
                  <a:pt x="409724" y="4609412"/>
                  <a:pt x="397009" y="4607573"/>
                  <a:pt x="387179" y="4613190"/>
                </a:cubicBezTo>
                <a:cubicBezTo>
                  <a:pt x="377064" y="4618970"/>
                  <a:pt x="372885" y="4632693"/>
                  <a:pt x="362465" y="4637903"/>
                </a:cubicBezTo>
                <a:cubicBezTo>
                  <a:pt x="349942" y="4644165"/>
                  <a:pt x="334860" y="4642745"/>
                  <a:pt x="321276" y="4646141"/>
                </a:cubicBezTo>
                <a:cubicBezTo>
                  <a:pt x="240158" y="4666421"/>
                  <a:pt x="383140" y="4639949"/>
                  <a:pt x="247135" y="4662617"/>
                </a:cubicBezTo>
                <a:cubicBezTo>
                  <a:pt x="238897" y="4668109"/>
                  <a:pt x="231277" y="4674664"/>
                  <a:pt x="222422" y="4679092"/>
                </a:cubicBezTo>
                <a:cubicBezTo>
                  <a:pt x="154248" y="4713178"/>
                  <a:pt x="250460" y="4652384"/>
                  <a:pt x="164757" y="4703806"/>
                </a:cubicBezTo>
                <a:cubicBezTo>
                  <a:pt x="147778" y="4713994"/>
                  <a:pt x="129332" y="4722755"/>
                  <a:pt x="115330" y="4736757"/>
                </a:cubicBezTo>
                <a:cubicBezTo>
                  <a:pt x="107092" y="4744995"/>
                  <a:pt x="100310" y="4755009"/>
                  <a:pt x="90616" y="4761471"/>
                </a:cubicBezTo>
                <a:cubicBezTo>
                  <a:pt x="83391" y="4766288"/>
                  <a:pt x="74141" y="4766962"/>
                  <a:pt x="65903" y="4769708"/>
                </a:cubicBezTo>
                <a:cubicBezTo>
                  <a:pt x="57665" y="4777946"/>
                  <a:pt x="48342" y="4785226"/>
                  <a:pt x="41189" y="4794422"/>
                </a:cubicBezTo>
                <a:cubicBezTo>
                  <a:pt x="15740" y="4827143"/>
                  <a:pt x="13711" y="4832903"/>
                  <a:pt x="0" y="486032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2195513" y="3190875"/>
            <a:ext cx="1655762" cy="784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altLang="pl-PL" sz="900" dirty="0">
                <a:solidFill>
                  <a:schemeClr val="tx1"/>
                </a:solidFill>
                <a:latin typeface="Arial" panose="020B0604020202020204" pitchFamily="34" charset="0"/>
              </a:rPr>
              <a:t>Budowa nowej linii</a:t>
            </a:r>
          </a:p>
          <a:p>
            <a:pPr>
              <a:defRPr/>
            </a:pPr>
            <a:r>
              <a:rPr lang="pl-PL" altLang="pl-PL" sz="900" b="1" dirty="0">
                <a:solidFill>
                  <a:schemeClr val="tx1"/>
                </a:solidFill>
                <a:latin typeface="Arial" panose="020B0604020202020204" pitchFamily="34" charset="0"/>
              </a:rPr>
              <a:t>Łąg Południowy – Łąg Północny</a:t>
            </a:r>
          </a:p>
          <a:p>
            <a:pPr>
              <a:defRPr/>
            </a:pPr>
            <a:r>
              <a:rPr lang="pl-PL" altLang="pl-PL" sz="900" dirty="0">
                <a:solidFill>
                  <a:schemeClr val="tx1"/>
                </a:solidFill>
                <a:latin typeface="Arial" panose="020B0604020202020204" pitchFamily="34" charset="0"/>
              </a:rPr>
              <a:t>jednotorowa, zelektryfikowana, </a:t>
            </a:r>
            <a:r>
              <a:rPr lang="pl-PL" altLang="pl-PL" sz="900" b="1" dirty="0">
                <a:solidFill>
                  <a:schemeClr val="tx1"/>
                </a:solidFill>
                <a:latin typeface="Arial" panose="020B0604020202020204" pitchFamily="34" charset="0"/>
              </a:rPr>
              <a:t>2 km</a:t>
            </a:r>
          </a:p>
        </p:txBody>
      </p:sp>
      <p:sp>
        <p:nvSpPr>
          <p:cNvPr id="14347" name="pole tekstowe 14346"/>
          <p:cNvSpPr txBox="1"/>
          <p:nvPr/>
        </p:nvSpPr>
        <p:spPr>
          <a:xfrm rot="2190496">
            <a:off x="7462838" y="1508125"/>
            <a:ext cx="1660525" cy="260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l-PL" sz="1100" b="1" dirty="0"/>
              <a:t>Linia Gdańsk – Warszawa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4440238" y="6450013"/>
            <a:ext cx="1020762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l-PL" sz="1600" dirty="0"/>
              <a:t>Bydgoszcz</a:t>
            </a:r>
            <a:endParaRPr lang="pl-PL" dirty="0"/>
          </a:p>
        </p:txBody>
      </p:sp>
      <p:cxnSp>
        <p:nvCxnSpPr>
          <p:cNvPr id="14359" name="Łącznik prosty ze strzałką 14358"/>
          <p:cNvCxnSpPr/>
          <p:nvPr/>
        </p:nvCxnSpPr>
        <p:spPr>
          <a:xfrm flipH="1">
            <a:off x="3203575" y="5567363"/>
            <a:ext cx="73025" cy="309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ole tekstowe 2"/>
          <p:cNvSpPr txBox="1">
            <a:spLocks noChangeArrowheads="1"/>
          </p:cNvSpPr>
          <p:nvPr/>
        </p:nvSpPr>
        <p:spPr bwMode="auto">
          <a:xfrm>
            <a:off x="2195513" y="158750"/>
            <a:ext cx="590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</a:rPr>
              <a:t>Założenia </a:t>
            </a: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efekty projektu</a:t>
            </a:r>
            <a:endParaRPr lang="pl-PL" altLang="pl-P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179388" y="1517650"/>
            <a:ext cx="8685212" cy="2139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lepsze </a:t>
            </a:r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</a:rPr>
              <a:t>skomunikowanie </a:t>
            </a: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regionu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poprawa oferty przewozowej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krótsze </a:t>
            </a:r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</a:rPr>
              <a:t>podróże </a:t>
            </a: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do domu, pracy i szkoły</a:t>
            </a:r>
            <a:endParaRPr lang="pl-PL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wyższy </a:t>
            </a:r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</a:rPr>
              <a:t>komfort obsługi podróżnych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na stacjach i przystankach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wzrost poziomu bezpieczeństwa użytkowników dróg i kolei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mniejsze </a:t>
            </a:r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</a:rPr>
              <a:t>oddziaływanie kolei na </a:t>
            </a:r>
            <a:r>
              <a:rPr lang="pl-PL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środowisko dzięki elektryfikacji linii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1741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013" y="4292600"/>
            <a:ext cx="3057526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292600"/>
            <a:ext cx="30591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r="8424"/>
          <a:stretch>
            <a:fillRect/>
          </a:stretch>
        </p:blipFill>
        <p:spPr bwMode="auto">
          <a:xfrm>
            <a:off x="6875463" y="4292600"/>
            <a:ext cx="25923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r="10329"/>
          <a:stretch>
            <a:fillRect/>
          </a:stretch>
        </p:blipFill>
        <p:spPr bwMode="auto">
          <a:xfrm>
            <a:off x="1763713" y="4292600"/>
            <a:ext cx="24479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2"/>
          <p:cNvSpPr txBox="1">
            <a:spLocks noChangeArrowheads="1"/>
          </p:cNvSpPr>
          <p:nvPr/>
        </p:nvSpPr>
        <p:spPr bwMode="auto">
          <a:xfrm>
            <a:off x="2124075" y="188913"/>
            <a:ext cx="4895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chemeClr val="bg1"/>
                </a:solidFill>
                <a:latin typeface="Arial" panose="020B0604020202020204" pitchFamily="34" charset="0"/>
              </a:rPr>
              <a:t>Podpisanie umowy</a:t>
            </a:r>
          </a:p>
        </p:txBody>
      </p:sp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257175" y="1268413"/>
            <a:ext cx="8636000" cy="5340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Opracowanie </a:t>
            </a:r>
            <a:r>
              <a:rPr lang="pl-PL" altLang="pl-PL" b="1" dirty="0">
                <a:solidFill>
                  <a:srgbClr val="FF0000"/>
                </a:solidFill>
                <a:latin typeface="Arial" panose="020B0604020202020204" pitchFamily="34" charset="0"/>
              </a:rPr>
              <a:t>dokumentacji przedprojektowej </a:t>
            </a:r>
            <a:endParaRPr lang="pl-PL" altLang="pl-PL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1600" b="1" dirty="0" smtClean="0">
                <a:latin typeface="Arial" panose="020B0604020202020204" pitchFamily="34" charset="0"/>
              </a:rPr>
              <a:t>dla projektu pn.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1600" b="1" dirty="0" smtClean="0">
                <a:latin typeface="Arial" panose="020B0604020202020204" pitchFamily="34" charset="0"/>
              </a:rPr>
              <a:t>„Prace </a:t>
            </a:r>
            <a:r>
              <a:rPr lang="pl-PL" altLang="pl-PL" sz="1600" b="1" dirty="0">
                <a:latin typeface="Arial" panose="020B0604020202020204" pitchFamily="34" charset="0"/>
              </a:rPr>
              <a:t>na pozostałych liniach kolejowych należących do alternatywnego ciągu transportowego Bydgoszcz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– </a:t>
            </a:r>
            <a:r>
              <a:rPr lang="pl-PL" altLang="pl-PL" sz="1600" b="1" dirty="0">
                <a:latin typeface="Arial" panose="020B0604020202020204" pitchFamily="34" charset="0"/>
              </a:rPr>
              <a:t>Trójmiasto i liniach stycznych </a:t>
            </a:r>
            <a:endParaRPr lang="pl-PL" altLang="pl-PL" sz="16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1600" b="1" dirty="0" smtClean="0">
                <a:latin typeface="Arial" panose="020B0604020202020204" pitchFamily="34" charset="0"/>
              </a:rPr>
              <a:t>oraz </a:t>
            </a:r>
            <a:r>
              <a:rPr lang="pl-PL" altLang="pl-PL" sz="1600" b="1" dirty="0">
                <a:latin typeface="Arial" panose="020B0604020202020204" pitchFamily="34" charset="0"/>
              </a:rPr>
              <a:t>chojnickim węźle kolejowym</a:t>
            </a:r>
            <a:r>
              <a:rPr lang="pl-PL" altLang="pl-PL" sz="1600" b="1" dirty="0" smtClean="0">
                <a:latin typeface="Arial" panose="020B0604020202020204" pitchFamily="34" charset="0"/>
              </a:rPr>
              <a:t>”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1200" dirty="0" smtClean="0">
                <a:latin typeface="Arial" panose="020B0604020202020204" pitchFamily="34" charset="0"/>
              </a:rPr>
              <a:t>w ramach projektu</a:t>
            </a:r>
          </a:p>
          <a:p>
            <a:pPr algn="ctr" eaLnBrk="1" hangingPunct="1">
              <a:defRPr/>
            </a:pPr>
            <a:r>
              <a:rPr lang="pl-PL" altLang="pl-PL" sz="1200" dirty="0" smtClean="0">
                <a:latin typeface="Arial" panose="020B0604020202020204" pitchFamily="34" charset="0"/>
              </a:rPr>
              <a:t>„</a:t>
            </a:r>
            <a:r>
              <a:rPr lang="pl-PL" altLang="pl-PL" sz="1200" i="1" dirty="0" smtClean="0">
                <a:latin typeface="Arial" panose="020B0604020202020204" pitchFamily="34" charset="0"/>
              </a:rPr>
              <a:t>Prace przygotowawcze dla wybranych projektów</a:t>
            </a:r>
            <a:r>
              <a:rPr lang="pl-PL" altLang="pl-PL" sz="1200" dirty="0" smtClean="0">
                <a:latin typeface="Arial" panose="020B0604020202020204" pitchFamily="34" charset="0"/>
              </a:rPr>
              <a:t>”</a:t>
            </a:r>
          </a:p>
          <a:p>
            <a:pPr algn="just" eaLnBrk="1" hangingPunct="1">
              <a:defRPr/>
            </a:pPr>
            <a:endParaRPr lang="pl-PL" altLang="pl-PL" dirty="0" smtClean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l-PL" altLang="pl-PL" dirty="0" smtClean="0">
                <a:latin typeface="Arial" panose="020B0604020202020204" pitchFamily="34" charset="0"/>
              </a:rPr>
              <a:t>Wartość umowy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pl-PL" altLang="pl-P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4 741 200 zł (netto)</a:t>
            </a:r>
          </a:p>
          <a:p>
            <a:pPr algn="ctr" eaLnBrk="1" hangingPunct="1">
              <a:defRPr/>
            </a:pPr>
            <a:endParaRPr lang="pl-PL" altLang="pl-PL" sz="1600" dirty="0" smtClean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pl-PL" altLang="pl-PL" sz="1600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pl-PL" sz="2000" b="1" dirty="0">
                <a:latin typeface="Arial" panose="020B0604020202020204" pitchFamily="34" charset="0"/>
              </a:rPr>
              <a:t>Zamawiający: </a:t>
            </a:r>
            <a:br>
              <a:rPr lang="pl-PL" sz="2000" b="1" dirty="0">
                <a:latin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</a:rPr>
              <a:t>PKP Polskie Linie Kolejowe S.A.</a:t>
            </a:r>
          </a:p>
          <a:p>
            <a:pPr>
              <a:spcAft>
                <a:spcPts val="0"/>
              </a:spcAft>
              <a:defRPr/>
            </a:pPr>
            <a:r>
              <a:rPr lang="pl-PL" sz="2000" b="1" dirty="0" smtClean="0">
                <a:latin typeface="Arial" panose="020B0604020202020204" pitchFamily="34" charset="0"/>
              </a:rPr>
              <a:t>Wykonawca:</a:t>
            </a:r>
          </a:p>
          <a:p>
            <a:pPr>
              <a:spcAft>
                <a:spcPts val="0"/>
              </a:spcAft>
              <a:defRPr/>
            </a:pPr>
            <a:r>
              <a:rPr lang="pl-PL" altLang="pl-PL" dirty="0" smtClean="0">
                <a:latin typeface="Arial" panose="020B0604020202020204" pitchFamily="34" charset="0"/>
              </a:rPr>
              <a:t>TPF Sp. z o.o. w Warszawie</a:t>
            </a:r>
          </a:p>
          <a:p>
            <a:pPr eaLnBrk="1" hangingPunct="1">
              <a:spcBef>
                <a:spcPts val="0"/>
              </a:spcBef>
              <a:defRPr/>
            </a:pPr>
            <a:endParaRPr lang="pl-PL" altLang="pl-PL" sz="16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altLang="pl-PL" sz="1400" dirty="0" smtClean="0">
                <a:latin typeface="Arial" panose="020B0604020202020204" pitchFamily="34" charset="0"/>
              </a:rPr>
              <a:t>Planowany termin zakończenia dokumentacji przedprojektowej: </a:t>
            </a:r>
            <a:r>
              <a:rPr lang="pl-PL" altLang="pl-PL" sz="1400" b="1" dirty="0" smtClean="0">
                <a:latin typeface="Arial" panose="020B0604020202020204" pitchFamily="34" charset="0"/>
              </a:rPr>
              <a:t>III kwartał 2019 r.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1400" dirty="0" smtClean="0">
                <a:latin typeface="Arial" panose="020B0604020202020204" pitchFamily="34" charset="0"/>
              </a:rPr>
              <a:t>Wykonanie </a:t>
            </a:r>
            <a:r>
              <a:rPr lang="pl-PL" sz="1400" dirty="0">
                <a:latin typeface="Arial" panose="020B0604020202020204" pitchFamily="34" charset="0"/>
              </a:rPr>
              <a:t>prac </a:t>
            </a:r>
            <a:r>
              <a:rPr lang="pl-PL" sz="1400" dirty="0" smtClean="0">
                <a:latin typeface="Arial" panose="020B0604020202020204" pitchFamily="34" charset="0"/>
              </a:rPr>
              <a:t>po 2020 roku.</a:t>
            </a:r>
            <a:endParaRPr lang="pl-PL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plk_1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FFC000"/>
      </a:accent2>
      <a:accent3>
        <a:srgbClr val="BFBF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C0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prezentacja_plk_1</Template>
  <TotalTime>1632</TotalTime>
  <Words>303</Words>
  <Application>Microsoft Office PowerPoint</Application>
  <PresentationFormat>Pokaz na ekranie (4:3)</PresentationFormat>
  <Paragraphs>85</Paragraphs>
  <Slides>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prezentacja_plk_1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PKP Polskie Linie Kolejowe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SG2-DTP-ILG5a-DM</dc:creator>
  <cp:lastModifiedBy>szkolenia</cp:lastModifiedBy>
  <cp:revision>170</cp:revision>
  <cp:lastPrinted>2018-02-07T10:38:59Z</cp:lastPrinted>
  <dcterms:created xsi:type="dcterms:W3CDTF">2013-12-09T13:45:32Z</dcterms:created>
  <dcterms:modified xsi:type="dcterms:W3CDTF">2018-02-08T10:57:40Z</dcterms:modified>
</cp:coreProperties>
</file>